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2"/>
  </p:notesMasterIdLst>
  <p:sldIdLst>
    <p:sldId id="256" r:id="rId2"/>
    <p:sldId id="297" r:id="rId3"/>
    <p:sldId id="265" r:id="rId4"/>
    <p:sldId id="257" r:id="rId5"/>
    <p:sldId id="298" r:id="rId6"/>
    <p:sldId id="261" r:id="rId7"/>
    <p:sldId id="263" r:id="rId8"/>
    <p:sldId id="271" r:id="rId9"/>
    <p:sldId id="306" r:id="rId10"/>
    <p:sldId id="314" r:id="rId11"/>
    <p:sldId id="302" r:id="rId12"/>
    <p:sldId id="315" r:id="rId13"/>
    <p:sldId id="316" r:id="rId14"/>
    <p:sldId id="317" r:id="rId15"/>
    <p:sldId id="308" r:id="rId16"/>
    <p:sldId id="318" r:id="rId17"/>
    <p:sldId id="319" r:id="rId18"/>
    <p:sldId id="320" r:id="rId19"/>
    <p:sldId id="301" r:id="rId20"/>
    <p:sldId id="321" r:id="rId21"/>
    <p:sldId id="299" r:id="rId22"/>
    <p:sldId id="322" r:id="rId23"/>
    <p:sldId id="305" r:id="rId24"/>
    <p:sldId id="323" r:id="rId25"/>
    <p:sldId id="310" r:id="rId26"/>
    <p:sldId id="311" r:id="rId27"/>
    <p:sldId id="303" r:id="rId28"/>
    <p:sldId id="312" r:id="rId29"/>
    <p:sldId id="313" r:id="rId30"/>
    <p:sldId id="30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E1C011-1945-49D7-89B2-0DE12A4E9BAA}">
  <a:tblStyle styleId="{5BE1C011-1945-49D7-89B2-0DE12A4E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32D64C-8942-42BA-92D0-258D979DEA1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4035795cc3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4035795cc3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the validation scores themselves</a:t>
            </a:r>
            <a:r>
              <a:rPr lang="en-US" baseline="0" dirty="0" smtClean="0"/>
              <a:t> were superior for density one mile, not the train-</a:t>
            </a:r>
            <a:r>
              <a:rPr lang="en-US" baseline="0" dirty="0" err="1" smtClean="0"/>
              <a:t>val</a:t>
            </a:r>
            <a:r>
              <a:rPr lang="en-US" baseline="0" dirty="0" smtClean="0"/>
              <a:t> set, except for the Lasso model. Ridge was only chosen possibly as a superior model based on MAPE. Like with distance, Ridge is more clearly seen as a superior model based on the test set. </a:t>
            </a:r>
            <a:endParaRPr lang="en-US" dirty="0"/>
          </a:p>
        </p:txBody>
      </p:sp>
    </p:spTree>
    <p:extLst>
      <p:ext uri="{BB962C8B-B14F-4D97-AF65-F5344CB8AC3E}">
        <p14:creationId xmlns:p14="http://schemas.microsoft.com/office/powerpoint/2010/main" val="5385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three mile scores</a:t>
            </a:r>
            <a:r>
              <a:rPr lang="en-US" baseline="0" dirty="0" smtClean="0"/>
              <a:t> are closer to the distance scores, with the caveat that the test set has the random forest model coming out as superior compared to the </a:t>
            </a:r>
            <a:r>
              <a:rPr lang="en-US" baseline="0" dirty="0" err="1" smtClean="0"/>
              <a:t>XGBoost</a:t>
            </a:r>
            <a:r>
              <a:rPr lang="en-US" baseline="0" dirty="0" smtClean="0"/>
              <a:t>. Otherwise, the train-</a:t>
            </a:r>
            <a:r>
              <a:rPr lang="en-US" baseline="0" dirty="0" err="1" smtClean="0"/>
              <a:t>val</a:t>
            </a:r>
            <a:r>
              <a:rPr lang="en-US" baseline="0" dirty="0" smtClean="0"/>
              <a:t> set is still overwhelmingly superior. </a:t>
            </a:r>
            <a:endParaRPr lang="en-US" dirty="0"/>
          </a:p>
        </p:txBody>
      </p:sp>
    </p:spTree>
    <p:extLst>
      <p:ext uri="{BB962C8B-B14F-4D97-AF65-F5344CB8AC3E}">
        <p14:creationId xmlns:p14="http://schemas.microsoft.com/office/powerpoint/2010/main" val="84963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three mile log-transformed results give similar findings</a:t>
            </a:r>
            <a:r>
              <a:rPr lang="en-US" baseline="0" dirty="0" smtClean="0"/>
              <a:t> to the one-mile results, with the validation set having the highest scores. Unlike with the one mile, Ridge is more clearly the superior model for both the train-</a:t>
            </a:r>
            <a:r>
              <a:rPr lang="en-US" baseline="0" dirty="0" err="1" smtClean="0"/>
              <a:t>val</a:t>
            </a:r>
            <a:r>
              <a:rPr lang="en-US" baseline="0" dirty="0" smtClean="0"/>
              <a:t> set and the test set. </a:t>
            </a:r>
            <a:endParaRPr lang="en-US" dirty="0"/>
          </a:p>
        </p:txBody>
      </p:sp>
    </p:spTree>
    <p:extLst>
      <p:ext uri="{BB962C8B-B14F-4D97-AF65-F5344CB8AC3E}">
        <p14:creationId xmlns:p14="http://schemas.microsoft.com/office/powerpoint/2010/main" val="2389563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scores prove</a:t>
            </a:r>
            <a:r>
              <a:rPr lang="en-US" baseline="0" dirty="0" smtClean="0"/>
              <a:t> to be progressive, where, as the radius increases in value, the scores also increase. Density three is close in value to the distance values, but density five proves to have the highest scores and the best models. </a:t>
            </a:r>
            <a:endParaRPr lang="en-US" dirty="0"/>
          </a:p>
        </p:txBody>
      </p:sp>
    </p:spTree>
    <p:extLst>
      <p:ext uri="{BB962C8B-B14F-4D97-AF65-F5344CB8AC3E}">
        <p14:creationId xmlns:p14="http://schemas.microsoft.com/office/powerpoint/2010/main" val="1040317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 the trend, the validation set was superior to all</a:t>
            </a:r>
            <a:r>
              <a:rPr lang="en-US" baseline="0" dirty="0" smtClean="0"/>
              <a:t> other sets, with the exception of the Lasso. Ridge was the superior model. </a:t>
            </a:r>
            <a:endParaRPr lang="en-US" dirty="0"/>
          </a:p>
        </p:txBody>
      </p:sp>
    </p:spTree>
    <p:extLst>
      <p:ext uri="{BB962C8B-B14F-4D97-AF65-F5344CB8AC3E}">
        <p14:creationId xmlns:p14="http://schemas.microsoft.com/office/powerpoint/2010/main" val="366892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The baseline had the worst scores overall, even being worse than the distance scores. For</a:t>
            </a:r>
            <a:r>
              <a:rPr lang="en-US" baseline="0" dirty="0" smtClean="0"/>
              <a:t> some reason, the random forest was a superior model in regards to the test set. However, this was tested three times and different results were reported. This can be explained by randomization due to: </a:t>
            </a:r>
            <a:r>
              <a:rPr lang="en-US" dirty="0" smtClean="0"/>
              <a:t>training data split randomization, as well as randomization in the </a:t>
            </a:r>
            <a:r>
              <a:rPr lang="en-US" dirty="0" err="1" smtClean="0"/>
              <a:t>regressors</a:t>
            </a:r>
            <a:r>
              <a:rPr lang="en-US" dirty="0" smtClean="0"/>
              <a:t> (simply because of the complex operation even though the state is set). </a:t>
            </a:r>
          </a:p>
        </p:txBody>
      </p:sp>
    </p:spTree>
    <p:extLst>
      <p:ext uri="{BB962C8B-B14F-4D97-AF65-F5344CB8AC3E}">
        <p14:creationId xmlns:p14="http://schemas.microsoft.com/office/powerpoint/2010/main" val="110387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MLR models were also</a:t>
            </a:r>
            <a:r>
              <a:rPr lang="en-US" baseline="0" dirty="0" smtClean="0"/>
              <a:t> seen as inferior to the normal models. </a:t>
            </a:r>
            <a:endParaRPr lang="en-US" dirty="0"/>
          </a:p>
        </p:txBody>
      </p:sp>
    </p:spTree>
    <p:extLst>
      <p:ext uri="{BB962C8B-B14F-4D97-AF65-F5344CB8AC3E}">
        <p14:creationId xmlns:p14="http://schemas.microsoft.com/office/powerpoint/2010/main" val="225795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Lasso regression applies a penalty on the absolute size of coefficients. As alpha increases:</a:t>
            </a:r>
          </a:p>
          <a:p>
            <a:r>
              <a:rPr lang="en-US" dirty="0" smtClean="0"/>
              <a:t>Features with weaker or redundant relationships to the target variable are penalized more quickly, so their coefficients shrink to zero at lower alpha values.</a:t>
            </a:r>
          </a:p>
          <a:p>
            <a:r>
              <a:rPr lang="en-US" dirty="0" smtClean="0"/>
              <a:t>Features with a stronger or more independent predictive relationship withstand the penalty longer, meaning their coefficients remain non-zero even at higher alpha values.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smtClean="0"/>
              <a:t>Therefore: If a feature’s coefficient doesn’t shrink to zero until a large alpha value, then the feature has a stronger influence. </a:t>
            </a:r>
          </a:p>
        </p:txBody>
      </p:sp>
    </p:spTree>
    <p:extLst>
      <p:ext uri="{BB962C8B-B14F-4D97-AF65-F5344CB8AC3E}">
        <p14:creationId xmlns:p14="http://schemas.microsoft.com/office/powerpoint/2010/main" val="1368248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Bathrooms still has the strongest influence, as was the same when</a:t>
            </a:r>
            <a:r>
              <a:rPr lang="en-US" baseline="0" dirty="0" smtClean="0"/>
              <a:t> the independent variables were kept. Year built ironically now has a positive coefficient value instead of a negative one, and same for bedrooms. The MLR is mostly the same. </a:t>
            </a:r>
            <a:endParaRPr lang="en-US" dirty="0"/>
          </a:p>
        </p:txBody>
      </p:sp>
    </p:spTree>
    <p:extLst>
      <p:ext uri="{BB962C8B-B14F-4D97-AF65-F5344CB8AC3E}">
        <p14:creationId xmlns:p14="http://schemas.microsoft.com/office/powerpoint/2010/main" val="4033719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Perhaps having the greatest</a:t>
            </a:r>
            <a:r>
              <a:rPr lang="en-US" baseline="0" dirty="0" smtClean="0"/>
              <a:t> disparity in results, the RF model says the greatest </a:t>
            </a:r>
            <a:r>
              <a:rPr lang="en-US" baseline="0" dirty="0" err="1" smtClean="0"/>
              <a:t>importances</a:t>
            </a:r>
            <a:r>
              <a:rPr lang="en-US" baseline="0" dirty="0" smtClean="0"/>
              <a:t> are Supermarket and Wholesale, while </a:t>
            </a:r>
            <a:r>
              <a:rPr lang="en-US" baseline="0" dirty="0" err="1" smtClean="0"/>
              <a:t>XGBoost</a:t>
            </a:r>
            <a:r>
              <a:rPr lang="en-US" baseline="0" dirty="0" smtClean="0"/>
              <a:t> says it’s Wholesale and Supermarket. This also goes against the Lasso regression, which claimed Supercenter should be the strongest influencer of the store features.</a:t>
            </a:r>
            <a:endParaRPr lang="en-US" dirty="0"/>
          </a:p>
        </p:txBody>
      </p:sp>
    </p:spTree>
    <p:extLst>
      <p:ext uri="{BB962C8B-B14F-4D97-AF65-F5344CB8AC3E}">
        <p14:creationId xmlns:p14="http://schemas.microsoft.com/office/powerpoint/2010/main" val="98186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having the most bizarre difference, the </a:t>
            </a:r>
            <a:r>
              <a:rPr lang="en-US" dirty="0" err="1" smtClean="0"/>
              <a:t>XGBoost</a:t>
            </a:r>
            <a:r>
              <a:rPr lang="en-US" baseline="0" dirty="0" smtClean="0"/>
              <a:t> model does not inflate total bathrooms as much as it did when the IV’s were included. In addition, the importance is much, much higher compared to the other version. The Random forest model is more the same, though. </a:t>
            </a:r>
            <a:endParaRPr lang="en-US" dirty="0"/>
          </a:p>
        </p:txBody>
      </p:sp>
    </p:spTree>
    <p:extLst>
      <p:ext uri="{BB962C8B-B14F-4D97-AF65-F5344CB8AC3E}">
        <p14:creationId xmlns:p14="http://schemas.microsoft.com/office/powerpoint/2010/main" val="133236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Despite</a:t>
            </a:r>
            <a:r>
              <a:rPr lang="en-US" baseline="0" dirty="0" smtClean="0"/>
              <a:t> disagreeing on importance, the dependency is mostly the same except when it comes to variety store. It would seem that, with the exception of wholesale, having the store closer is more critically important and then there is a sharp drop in dependency.</a:t>
            </a:r>
            <a:endParaRPr lang="en-US" dirty="0"/>
          </a:p>
        </p:txBody>
      </p:sp>
    </p:spTree>
    <p:extLst>
      <p:ext uri="{BB962C8B-B14F-4D97-AF65-F5344CB8AC3E}">
        <p14:creationId xmlns:p14="http://schemas.microsoft.com/office/powerpoint/2010/main" val="2734029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Mostly </a:t>
            </a:r>
            <a:r>
              <a:rPr lang="en-US" smtClean="0"/>
              <a:t>the same. </a:t>
            </a:r>
            <a:endParaRPr lang="en-US"/>
          </a:p>
        </p:txBody>
      </p:sp>
    </p:spTree>
    <p:extLst>
      <p:ext uri="{BB962C8B-B14F-4D97-AF65-F5344CB8AC3E}">
        <p14:creationId xmlns:p14="http://schemas.microsoft.com/office/powerpoint/2010/main" val="307187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Wholesale</a:t>
            </a:r>
            <a:r>
              <a:rPr lang="en-US" baseline="0" dirty="0" smtClean="0"/>
              <a:t> and supercenters consistently show as withstanding the penalty longer, therefore having a stronger influence. Yet the coefficient argues that supermarkets are the strongest influencer, at one point even being THE strongest influencer when it comes to five miles.</a:t>
            </a:r>
            <a:endParaRPr lang="en-US" dirty="0"/>
          </a:p>
        </p:txBody>
      </p:sp>
    </p:spTree>
    <p:extLst>
      <p:ext uri="{BB962C8B-B14F-4D97-AF65-F5344CB8AC3E}">
        <p14:creationId xmlns:p14="http://schemas.microsoft.com/office/powerpoint/2010/main" val="1847262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Supermarket and convenience stores</a:t>
            </a:r>
            <a:r>
              <a:rPr lang="en-US" baseline="0" dirty="0" smtClean="0"/>
              <a:t> vie for the top as the most influential factors. It seems as it approaches five, supermarkets will soon outpace even living area, as is consistent with the coefficients. Notably, Wholesale has almost no importance at one mile and then begins to gain some as the radius increases.</a:t>
            </a:r>
            <a:endParaRPr lang="en-US" dirty="0"/>
          </a:p>
        </p:txBody>
      </p:sp>
    </p:spTree>
    <p:extLst>
      <p:ext uri="{BB962C8B-B14F-4D97-AF65-F5344CB8AC3E}">
        <p14:creationId xmlns:p14="http://schemas.microsoft.com/office/powerpoint/2010/main" val="310528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Unlike</a:t>
            </a:r>
            <a:r>
              <a:rPr lang="en-US" baseline="0" dirty="0" smtClean="0"/>
              <a:t> Random forest plot, the five miles implies a larger importance to wholesale, but overall a less max importance. Furthermore, Supermarket and Convenience are kept closer together in three miles. </a:t>
            </a:r>
            <a:endParaRPr lang="en-US" dirty="0"/>
          </a:p>
        </p:txBody>
      </p:sp>
    </p:spTree>
    <p:extLst>
      <p:ext uri="{BB962C8B-B14F-4D97-AF65-F5344CB8AC3E}">
        <p14:creationId xmlns:p14="http://schemas.microsoft.com/office/powerpoint/2010/main" val="4014293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One mile seems to imply,</a:t>
            </a:r>
            <a:r>
              <a:rPr lang="en-US" baseline="0" dirty="0" smtClean="0"/>
              <a:t> for almost all features, that, as the amount increases, the dependency increases with the exception of variety store. However, we know variety store previously had noise attached to it.</a:t>
            </a:r>
            <a:endParaRPr lang="en-US" dirty="0"/>
          </a:p>
        </p:txBody>
      </p:sp>
    </p:spTree>
    <p:extLst>
      <p:ext uri="{BB962C8B-B14F-4D97-AF65-F5344CB8AC3E}">
        <p14:creationId xmlns:p14="http://schemas.microsoft.com/office/powerpoint/2010/main" val="321845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Perhaps adding more clarity,</a:t>
            </a:r>
            <a:r>
              <a:rPr lang="en-US" baseline="0" dirty="0" smtClean="0"/>
              <a:t> it would seem that, as more stores increase around the house, the dependency increases, EXCEPT for variety store and wholesale. In addition, bathrooms and bedrooms seem to </a:t>
            </a:r>
            <a:r>
              <a:rPr lang="en-US" baseline="0" dirty="0" err="1" smtClean="0"/>
              <a:t>flatline</a:t>
            </a:r>
            <a:r>
              <a:rPr lang="en-US" baseline="0" dirty="0" smtClean="0"/>
              <a:t> for random forest. </a:t>
            </a:r>
            <a:endParaRPr lang="en-US" dirty="0"/>
          </a:p>
        </p:txBody>
      </p:sp>
    </p:spTree>
    <p:extLst>
      <p:ext uri="{BB962C8B-B14F-4D97-AF65-F5344CB8AC3E}">
        <p14:creationId xmlns:p14="http://schemas.microsoft.com/office/powerpoint/2010/main" val="564940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applies here. </a:t>
            </a:r>
            <a:endParaRPr lang="en-US" dirty="0"/>
          </a:p>
        </p:txBody>
      </p:sp>
    </p:spTree>
    <p:extLst>
      <p:ext uri="{BB962C8B-B14F-4D97-AF65-F5344CB8AC3E}">
        <p14:creationId xmlns:p14="http://schemas.microsoft.com/office/powerpoint/2010/main" val="423600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Mean squared error (MSE) measures error in statistical models by using the average squared difference between observed and predicted values. Smaller value represents</a:t>
            </a:r>
            <a:r>
              <a:rPr lang="en-US" baseline="0" dirty="0" smtClean="0"/>
              <a:t> better predictive accuracy. MAPE of 0% represents perfect accuracy. ***Bolded means it’s the superior version compared between the validation and test, bolded model means it’s best model in the set.</a:t>
            </a:r>
          </a:p>
          <a:p>
            <a:endParaRPr lang="en-US" baseline="0" dirty="0" smtClean="0"/>
          </a:p>
          <a:p>
            <a:r>
              <a:rPr lang="en-US" baseline="0" dirty="0" smtClean="0"/>
              <a:t>Summary: When it came to distance, XG Boost was overwhelmingly the superior model for both the train-</a:t>
            </a:r>
            <a:r>
              <a:rPr lang="en-US" baseline="0" dirty="0" err="1" smtClean="0"/>
              <a:t>val</a:t>
            </a:r>
            <a:r>
              <a:rPr lang="en-US" baseline="0" dirty="0" smtClean="0"/>
              <a:t> set (80%) and the Test set (20%). The Train-Val set was also superior for the Random Forest model. </a:t>
            </a:r>
          </a:p>
          <a:p>
            <a:endParaRPr lang="en-US" baseline="0" dirty="0" smtClean="0"/>
          </a:p>
          <a:p>
            <a:r>
              <a:rPr lang="en-US" baseline="0" dirty="0" smtClean="0"/>
              <a:t>Make results not influenced by grocery store features (benchmark model). Documentation for methods (flowchart). A record of absolute clarity of what is being done. Do geospatial features matter for machine learning? Target audience is geospatial analysts, real estate analysts/data scientists. Is this better than a standard model?</a:t>
            </a:r>
          </a:p>
        </p:txBody>
      </p:sp>
    </p:spTree>
    <p:extLst>
      <p:ext uri="{BB962C8B-B14F-4D97-AF65-F5344CB8AC3E}">
        <p14:creationId xmlns:p14="http://schemas.microsoft.com/office/powerpoint/2010/main" val="30213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came to MLR,</a:t>
            </a:r>
            <a:r>
              <a:rPr lang="en-US" baseline="0" dirty="0" smtClean="0"/>
              <a:t> the Train-Val set had a tendency to be somewhat superior, but with only a minor difference between the MLR and the Ridge regression. Ridge was chosen as superior because of the difference in MAPE. Ridge, as a model,  is more clearly seen is superior in the Test set. </a:t>
            </a:r>
            <a:endParaRPr lang="en-US" dirty="0"/>
          </a:p>
        </p:txBody>
      </p:sp>
    </p:spTree>
    <p:extLst>
      <p:ext uri="{BB962C8B-B14F-4D97-AF65-F5344CB8AC3E}">
        <p14:creationId xmlns:p14="http://schemas.microsoft.com/office/powerpoint/2010/main" val="126874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 for density,</a:t>
            </a:r>
            <a:r>
              <a:rPr lang="en-US" baseline="0" dirty="0" smtClean="0"/>
              <a:t> the pattern is repeated. </a:t>
            </a:r>
            <a:r>
              <a:rPr lang="en-US" baseline="0" dirty="0" err="1" smtClean="0"/>
              <a:t>XGBoost</a:t>
            </a:r>
            <a:r>
              <a:rPr lang="en-US" baseline="0" dirty="0" smtClean="0"/>
              <a:t> shows to be the superior model for both the test set and the train-</a:t>
            </a:r>
            <a:r>
              <a:rPr lang="en-US" baseline="0" dirty="0" err="1" smtClean="0"/>
              <a:t>val</a:t>
            </a:r>
            <a:r>
              <a:rPr lang="en-US" baseline="0" dirty="0" smtClean="0"/>
              <a:t> set, and the train-</a:t>
            </a:r>
            <a:r>
              <a:rPr lang="en-US" baseline="0" dirty="0" err="1" smtClean="0"/>
              <a:t>val</a:t>
            </a:r>
            <a:r>
              <a:rPr lang="en-US" baseline="0" dirty="0" smtClean="0"/>
              <a:t> set has the better scores. This trend continues to be the same for all radiuses. </a:t>
            </a:r>
            <a:endParaRPr lang="en-US" dirty="0"/>
          </a:p>
        </p:txBody>
      </p:sp>
    </p:spTree>
    <p:extLst>
      <p:ext uri="{BB962C8B-B14F-4D97-AF65-F5344CB8AC3E}">
        <p14:creationId xmlns:p14="http://schemas.microsoft.com/office/powerpoint/2010/main" val="73294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11" name="Google Shape;11;p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0" name="Google Shape;670;p17"/>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1" name="Google Shape;671;p17"/>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17"/>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17"/>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17"/>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5" name="Google Shape;675;p17"/>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676" name="Google Shape;676;p17"/>
          <p:cNvGrpSpPr/>
          <p:nvPr/>
        </p:nvGrpSpPr>
        <p:grpSpPr>
          <a:xfrm>
            <a:off x="-140753" y="3654800"/>
            <a:ext cx="3343819" cy="2866383"/>
            <a:chOff x="-140753" y="3620700"/>
            <a:chExt cx="3343819" cy="2866383"/>
          </a:xfrm>
        </p:grpSpPr>
        <p:sp>
          <p:nvSpPr>
            <p:cNvPr id="677" name="Google Shape;677;p17"/>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8" name="Google Shape;678;p17"/>
            <p:cNvGrpSpPr/>
            <p:nvPr/>
          </p:nvGrpSpPr>
          <p:grpSpPr>
            <a:xfrm flipH="1">
              <a:off x="191261" y="4316655"/>
              <a:ext cx="1138764" cy="1855677"/>
              <a:chOff x="525125" y="1486050"/>
              <a:chExt cx="2124163" cy="3461439"/>
            </a:xfrm>
          </p:grpSpPr>
          <p:sp>
            <p:nvSpPr>
              <p:cNvPr id="679" name="Google Shape;679;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17"/>
              <p:cNvGrpSpPr/>
              <p:nvPr/>
            </p:nvGrpSpPr>
            <p:grpSpPr>
              <a:xfrm>
                <a:off x="973439" y="2819098"/>
                <a:ext cx="174934" cy="130542"/>
                <a:chOff x="2714005" y="3446776"/>
                <a:chExt cx="330750" cy="246818"/>
              </a:xfrm>
            </p:grpSpPr>
            <p:sp>
              <p:nvSpPr>
                <p:cNvPr id="714" name="Google Shape;714;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17"/>
              <p:cNvGrpSpPr/>
              <p:nvPr/>
            </p:nvGrpSpPr>
            <p:grpSpPr>
              <a:xfrm>
                <a:off x="1640414" y="2819098"/>
                <a:ext cx="174934" cy="130542"/>
                <a:chOff x="2714005" y="3446776"/>
                <a:chExt cx="330750" cy="246818"/>
              </a:xfrm>
            </p:grpSpPr>
            <p:sp>
              <p:nvSpPr>
                <p:cNvPr id="717" name="Google Shape;717;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17"/>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20" name="Google Shape;720;p17"/>
            <p:cNvGrpSpPr/>
            <p:nvPr/>
          </p:nvGrpSpPr>
          <p:grpSpPr>
            <a:xfrm flipH="1">
              <a:off x="1376499" y="4631405"/>
              <a:ext cx="1138764" cy="1855677"/>
              <a:chOff x="525125" y="1486050"/>
              <a:chExt cx="2124163" cy="3461439"/>
            </a:xfrm>
          </p:grpSpPr>
          <p:sp>
            <p:nvSpPr>
              <p:cNvPr id="721" name="Google Shape;721;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7"/>
              <p:cNvGrpSpPr/>
              <p:nvPr/>
            </p:nvGrpSpPr>
            <p:grpSpPr>
              <a:xfrm>
                <a:off x="973439" y="2819098"/>
                <a:ext cx="174934" cy="130542"/>
                <a:chOff x="2714005" y="3446776"/>
                <a:chExt cx="330750" cy="246818"/>
              </a:xfrm>
            </p:grpSpPr>
            <p:sp>
              <p:nvSpPr>
                <p:cNvPr id="756" name="Google Shape;756;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17"/>
              <p:cNvGrpSpPr/>
              <p:nvPr/>
            </p:nvGrpSpPr>
            <p:grpSpPr>
              <a:xfrm>
                <a:off x="1640414" y="2819098"/>
                <a:ext cx="174934" cy="130542"/>
                <a:chOff x="2714005" y="3446776"/>
                <a:chExt cx="330750" cy="246818"/>
              </a:xfrm>
            </p:grpSpPr>
            <p:sp>
              <p:nvSpPr>
                <p:cNvPr id="759" name="Google Shape;759;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17"/>
            <p:cNvGrpSpPr/>
            <p:nvPr/>
          </p:nvGrpSpPr>
          <p:grpSpPr>
            <a:xfrm>
              <a:off x="2286826" y="4817190"/>
              <a:ext cx="916239" cy="681891"/>
              <a:chOff x="5951675" y="3577056"/>
              <a:chExt cx="1387821" cy="1032855"/>
            </a:xfrm>
          </p:grpSpPr>
          <p:sp>
            <p:nvSpPr>
              <p:cNvPr id="762" name="Google Shape;762;p1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17"/>
          <p:cNvGrpSpPr/>
          <p:nvPr/>
        </p:nvGrpSpPr>
        <p:grpSpPr>
          <a:xfrm>
            <a:off x="8076651" y="805648"/>
            <a:ext cx="1207342" cy="548414"/>
            <a:chOff x="8927226" y="727348"/>
            <a:chExt cx="1207342" cy="548414"/>
          </a:xfrm>
        </p:grpSpPr>
        <p:sp>
          <p:nvSpPr>
            <p:cNvPr id="765" name="Google Shape;765;p17"/>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1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68" name="Google Shape;768;p1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1" name="Google Shape;771;p18"/>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2" name="Google Shape;772;p18"/>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3" name="Google Shape;773;p18"/>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4" name="Google Shape;774;p18"/>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5" name="Google Shape;775;p18"/>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6" name="Google Shape;776;p18"/>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7" name="Google Shape;777;p18"/>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8" name="Google Shape;778;p18"/>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79" name="Google Shape;779;p18"/>
          <p:cNvGrpSpPr/>
          <p:nvPr/>
        </p:nvGrpSpPr>
        <p:grpSpPr>
          <a:xfrm>
            <a:off x="7123176" y="3679125"/>
            <a:ext cx="3927813" cy="2279813"/>
            <a:chOff x="7123176" y="3679125"/>
            <a:chExt cx="3927813" cy="2279813"/>
          </a:xfrm>
        </p:grpSpPr>
        <p:grpSp>
          <p:nvGrpSpPr>
            <p:cNvPr id="780" name="Google Shape;780;p18"/>
            <p:cNvGrpSpPr/>
            <p:nvPr/>
          </p:nvGrpSpPr>
          <p:grpSpPr>
            <a:xfrm>
              <a:off x="7123176" y="4640965"/>
              <a:ext cx="916239" cy="681891"/>
              <a:chOff x="5951675" y="3577056"/>
              <a:chExt cx="1387821" cy="1032855"/>
            </a:xfrm>
          </p:grpSpPr>
          <p:sp>
            <p:nvSpPr>
              <p:cNvPr id="781" name="Google Shape;781;p1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8"/>
            <p:cNvGrpSpPr/>
            <p:nvPr/>
          </p:nvGrpSpPr>
          <p:grpSpPr>
            <a:xfrm>
              <a:off x="7794058" y="4439671"/>
              <a:ext cx="3256931" cy="1519266"/>
              <a:chOff x="5835795" y="2345121"/>
              <a:chExt cx="3256931" cy="1519266"/>
            </a:xfrm>
          </p:grpSpPr>
          <p:sp>
            <p:nvSpPr>
              <p:cNvPr id="784" name="Google Shape;784;p18"/>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5" name="Google Shape;785;p18"/>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18"/>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46" name="Google Shape;846;p18"/>
          <p:cNvGrpSpPr/>
          <p:nvPr/>
        </p:nvGrpSpPr>
        <p:grpSpPr>
          <a:xfrm>
            <a:off x="-630649" y="918517"/>
            <a:ext cx="1499092" cy="689481"/>
            <a:chOff x="8727226" y="1200842"/>
            <a:chExt cx="1499092" cy="689481"/>
          </a:xfrm>
        </p:grpSpPr>
        <p:sp>
          <p:nvSpPr>
            <p:cNvPr id="847" name="Google Shape;847;p18"/>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9" name="Google Shape;849;p1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1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55"/>
        <p:cNvGrpSpPr/>
        <p:nvPr/>
      </p:nvGrpSpPr>
      <p:grpSpPr>
        <a:xfrm>
          <a:off x="0" y="0"/>
          <a:ext cx="0" cy="0"/>
          <a:chOff x="0" y="0"/>
          <a:chExt cx="0" cy="0"/>
        </a:xfrm>
      </p:grpSpPr>
      <p:sp>
        <p:nvSpPr>
          <p:cNvPr id="956" name="Google Shape;956;p20"/>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57" name="Google Shape;957;p20"/>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8" name="Google Shape;958;p20"/>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59" name="Google Shape;959;p20"/>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0" name="Google Shape;960;p20"/>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61" name="Google Shape;961;p20"/>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2" name="Google Shape;962;p20"/>
          <p:cNvGrpSpPr/>
          <p:nvPr/>
        </p:nvGrpSpPr>
        <p:grpSpPr>
          <a:xfrm>
            <a:off x="375950" y="-9175"/>
            <a:ext cx="259800" cy="5165400"/>
            <a:chOff x="375950" y="-9175"/>
            <a:chExt cx="259800" cy="5165400"/>
          </a:xfrm>
        </p:grpSpPr>
        <p:cxnSp>
          <p:nvCxnSpPr>
            <p:cNvPr id="963" name="Google Shape;963;p2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964" name="Google Shape;964;p20"/>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5" name="Google Shape;965;p20"/>
          <p:cNvGrpSpPr/>
          <p:nvPr/>
        </p:nvGrpSpPr>
        <p:grpSpPr>
          <a:xfrm>
            <a:off x="7227158" y="326425"/>
            <a:ext cx="2221633" cy="1296268"/>
            <a:chOff x="7831046" y="330250"/>
            <a:chExt cx="2221633" cy="1296268"/>
          </a:xfrm>
        </p:grpSpPr>
        <p:sp>
          <p:nvSpPr>
            <p:cNvPr id="966" name="Google Shape;966;p20"/>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68"/>
        <p:cNvGrpSpPr/>
        <p:nvPr/>
      </p:nvGrpSpPr>
      <p:grpSpPr>
        <a:xfrm>
          <a:off x="0" y="0"/>
          <a:ext cx="0" cy="0"/>
          <a:chOff x="0" y="0"/>
          <a:chExt cx="0" cy="0"/>
        </a:xfrm>
      </p:grpSpPr>
      <p:sp>
        <p:nvSpPr>
          <p:cNvPr id="969" name="Google Shape;9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970" name="Google Shape;970;p2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971" name="Google Shape;971;p2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2" name="Google Shape;972;p21"/>
          <p:cNvGrpSpPr/>
          <p:nvPr/>
        </p:nvGrpSpPr>
        <p:grpSpPr>
          <a:xfrm>
            <a:off x="8221034" y="817073"/>
            <a:ext cx="1523506" cy="546814"/>
            <a:chOff x="8558334" y="696473"/>
            <a:chExt cx="1523506" cy="546814"/>
          </a:xfrm>
        </p:grpSpPr>
        <p:sp>
          <p:nvSpPr>
            <p:cNvPr id="973" name="Google Shape;973;p21"/>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1"/>
          <p:cNvGrpSpPr/>
          <p:nvPr/>
        </p:nvGrpSpPr>
        <p:grpSpPr>
          <a:xfrm>
            <a:off x="-202768" y="3840225"/>
            <a:ext cx="2733508" cy="3023391"/>
            <a:chOff x="-202768" y="3840225"/>
            <a:chExt cx="2733508" cy="3023391"/>
          </a:xfrm>
        </p:grpSpPr>
        <p:grpSp>
          <p:nvGrpSpPr>
            <p:cNvPr id="976" name="Google Shape;976;p21"/>
            <p:cNvGrpSpPr/>
            <p:nvPr/>
          </p:nvGrpSpPr>
          <p:grpSpPr>
            <a:xfrm>
              <a:off x="797357" y="4608495"/>
              <a:ext cx="1163585" cy="2008346"/>
              <a:chOff x="4537475" y="1366675"/>
              <a:chExt cx="1878265" cy="3241882"/>
            </a:xfrm>
          </p:grpSpPr>
          <p:sp>
            <p:nvSpPr>
              <p:cNvPr id="977" name="Google Shape;97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202768" y="4855270"/>
              <a:ext cx="1163585" cy="2008346"/>
              <a:chOff x="4537475" y="1366675"/>
              <a:chExt cx="1878265" cy="3241882"/>
            </a:xfrm>
          </p:grpSpPr>
          <p:sp>
            <p:nvSpPr>
              <p:cNvPr id="1017" name="Google Shape;101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21"/>
            <p:cNvGrpSpPr/>
            <p:nvPr/>
          </p:nvGrpSpPr>
          <p:grpSpPr>
            <a:xfrm>
              <a:off x="1614501" y="4732765"/>
              <a:ext cx="916239" cy="681891"/>
              <a:chOff x="5951675" y="3577056"/>
              <a:chExt cx="1387821" cy="1032855"/>
            </a:xfrm>
          </p:grpSpPr>
          <p:sp>
            <p:nvSpPr>
              <p:cNvPr id="1057" name="Google Shape;1057;p2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21"/>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67"/>
        <p:cNvGrpSpPr/>
        <p:nvPr/>
      </p:nvGrpSpPr>
      <p:grpSpPr>
        <a:xfrm>
          <a:off x="0" y="0"/>
          <a:ext cx="0" cy="0"/>
          <a:chOff x="0" y="0"/>
          <a:chExt cx="0" cy="0"/>
        </a:xfrm>
      </p:grpSpPr>
      <p:grpSp>
        <p:nvGrpSpPr>
          <p:cNvPr id="1068" name="Google Shape;1068;p23"/>
          <p:cNvGrpSpPr/>
          <p:nvPr/>
        </p:nvGrpSpPr>
        <p:grpSpPr>
          <a:xfrm>
            <a:off x="6414926" y="3696850"/>
            <a:ext cx="2865735" cy="2654708"/>
            <a:chOff x="6414926" y="3696850"/>
            <a:chExt cx="2865735" cy="2654708"/>
          </a:xfrm>
        </p:grpSpPr>
        <p:grpSp>
          <p:nvGrpSpPr>
            <p:cNvPr id="1069" name="Google Shape;1069;p23"/>
            <p:cNvGrpSpPr/>
            <p:nvPr/>
          </p:nvGrpSpPr>
          <p:grpSpPr>
            <a:xfrm>
              <a:off x="7148332" y="4200032"/>
              <a:ext cx="1163585" cy="2008346"/>
              <a:chOff x="4537475" y="1366675"/>
              <a:chExt cx="1878265" cy="3241882"/>
            </a:xfrm>
          </p:grpSpPr>
          <p:sp>
            <p:nvSpPr>
              <p:cNvPr id="1070" name="Google Shape;1070;p2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3"/>
            <p:cNvGrpSpPr/>
            <p:nvPr/>
          </p:nvGrpSpPr>
          <p:grpSpPr>
            <a:xfrm>
              <a:off x="8141897" y="4495880"/>
              <a:ext cx="1138764" cy="1855677"/>
              <a:chOff x="525125" y="1486050"/>
              <a:chExt cx="2124163" cy="3461439"/>
            </a:xfrm>
          </p:grpSpPr>
          <p:sp>
            <p:nvSpPr>
              <p:cNvPr id="1110" name="Google Shape;1110;p2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23"/>
              <p:cNvGrpSpPr/>
              <p:nvPr/>
            </p:nvGrpSpPr>
            <p:grpSpPr>
              <a:xfrm>
                <a:off x="973439" y="2819098"/>
                <a:ext cx="174934" cy="130542"/>
                <a:chOff x="2714005" y="3446776"/>
                <a:chExt cx="330750" cy="246818"/>
              </a:xfrm>
            </p:grpSpPr>
            <p:sp>
              <p:nvSpPr>
                <p:cNvPr id="1145" name="Google Shape;1145;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23"/>
              <p:cNvGrpSpPr/>
              <p:nvPr/>
            </p:nvGrpSpPr>
            <p:grpSpPr>
              <a:xfrm>
                <a:off x="1640414" y="2819098"/>
                <a:ext cx="174934" cy="130542"/>
                <a:chOff x="2714005" y="3446776"/>
                <a:chExt cx="330750" cy="246818"/>
              </a:xfrm>
            </p:grpSpPr>
            <p:sp>
              <p:nvSpPr>
                <p:cNvPr id="1148" name="Google Shape;1148;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23"/>
            <p:cNvGrpSpPr/>
            <p:nvPr/>
          </p:nvGrpSpPr>
          <p:grpSpPr>
            <a:xfrm>
              <a:off x="6414926" y="4682015"/>
              <a:ext cx="916239" cy="681891"/>
              <a:chOff x="5951675" y="3577056"/>
              <a:chExt cx="1387821" cy="1032855"/>
            </a:xfrm>
          </p:grpSpPr>
          <p:sp>
            <p:nvSpPr>
              <p:cNvPr id="1151" name="Google Shape;1151;p2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23"/>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154" name="Google Shape;1154;p23"/>
          <p:cNvGrpSpPr/>
          <p:nvPr/>
        </p:nvGrpSpPr>
        <p:grpSpPr>
          <a:xfrm>
            <a:off x="-276724" y="817085"/>
            <a:ext cx="1409242" cy="535527"/>
            <a:chOff x="8277201" y="696485"/>
            <a:chExt cx="1409242" cy="535527"/>
          </a:xfrm>
        </p:grpSpPr>
        <p:sp>
          <p:nvSpPr>
            <p:cNvPr id="1155" name="Google Shape;1155;p23"/>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57"/>
        <p:cNvGrpSpPr/>
        <p:nvPr/>
      </p:nvGrpSpPr>
      <p:grpSpPr>
        <a:xfrm>
          <a:off x="0" y="0"/>
          <a:ext cx="0" cy="0"/>
          <a:chOff x="0" y="0"/>
          <a:chExt cx="0" cy="0"/>
        </a:xfrm>
      </p:grpSpPr>
      <p:grpSp>
        <p:nvGrpSpPr>
          <p:cNvPr id="1158" name="Google Shape;1158;p24"/>
          <p:cNvGrpSpPr/>
          <p:nvPr/>
        </p:nvGrpSpPr>
        <p:grpSpPr>
          <a:xfrm>
            <a:off x="8233126" y="918517"/>
            <a:ext cx="1116017" cy="693194"/>
            <a:chOff x="8570426" y="797917"/>
            <a:chExt cx="1116017" cy="693194"/>
          </a:xfrm>
        </p:grpSpPr>
        <p:sp>
          <p:nvSpPr>
            <p:cNvPr id="1159" name="Google Shape;1159;p24"/>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4"/>
          <p:cNvGrpSpPr/>
          <p:nvPr/>
        </p:nvGrpSpPr>
        <p:grpSpPr>
          <a:xfrm>
            <a:off x="-423653" y="3465700"/>
            <a:ext cx="3308969" cy="2555658"/>
            <a:chOff x="-423653" y="3465700"/>
            <a:chExt cx="3308969" cy="2555658"/>
          </a:xfrm>
        </p:grpSpPr>
        <p:grpSp>
          <p:nvGrpSpPr>
            <p:cNvPr id="1162" name="Google Shape;1162;p24"/>
            <p:cNvGrpSpPr/>
            <p:nvPr/>
          </p:nvGrpSpPr>
          <p:grpSpPr>
            <a:xfrm>
              <a:off x="1969076" y="4608490"/>
              <a:ext cx="916239" cy="681891"/>
              <a:chOff x="5951675" y="3577056"/>
              <a:chExt cx="1387821" cy="1032855"/>
            </a:xfrm>
          </p:grpSpPr>
          <p:sp>
            <p:nvSpPr>
              <p:cNvPr id="1163" name="Google Shape;1163;p2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4"/>
            <p:cNvGrpSpPr/>
            <p:nvPr/>
          </p:nvGrpSpPr>
          <p:grpSpPr>
            <a:xfrm flipH="1">
              <a:off x="-423653" y="4165680"/>
              <a:ext cx="1138764" cy="1855677"/>
              <a:chOff x="525125" y="1486050"/>
              <a:chExt cx="2124163" cy="3461439"/>
            </a:xfrm>
          </p:grpSpPr>
          <p:sp>
            <p:nvSpPr>
              <p:cNvPr id="1166" name="Google Shape;1166;p2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4"/>
              <p:cNvGrpSpPr/>
              <p:nvPr/>
            </p:nvGrpSpPr>
            <p:grpSpPr>
              <a:xfrm>
                <a:off x="973439" y="2819098"/>
                <a:ext cx="174934" cy="130542"/>
                <a:chOff x="2714005" y="3446776"/>
                <a:chExt cx="330750" cy="246818"/>
              </a:xfrm>
            </p:grpSpPr>
            <p:sp>
              <p:nvSpPr>
                <p:cNvPr id="1201" name="Google Shape;1201;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4"/>
              <p:cNvGrpSpPr/>
              <p:nvPr/>
            </p:nvGrpSpPr>
            <p:grpSpPr>
              <a:xfrm>
                <a:off x="1640414" y="2819098"/>
                <a:ext cx="174934" cy="130542"/>
                <a:chOff x="2714005" y="3446776"/>
                <a:chExt cx="330750" cy="246818"/>
              </a:xfrm>
            </p:grpSpPr>
            <p:sp>
              <p:nvSpPr>
                <p:cNvPr id="1204" name="Google Shape;1204;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6" name="Google Shape;1206;p24"/>
            <p:cNvGrpSpPr/>
            <p:nvPr/>
          </p:nvGrpSpPr>
          <p:grpSpPr>
            <a:xfrm flipH="1">
              <a:off x="415695" y="4542586"/>
              <a:ext cx="1753484" cy="1361026"/>
              <a:chOff x="3654620" y="3548886"/>
              <a:chExt cx="1753484" cy="1361026"/>
            </a:xfrm>
          </p:grpSpPr>
          <p:sp>
            <p:nvSpPr>
              <p:cNvPr id="1207" name="Google Shape;1207;p24"/>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24"/>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2" name="Google Shape;22;p4"/>
          <p:cNvGrpSpPr/>
          <p:nvPr/>
        </p:nvGrpSpPr>
        <p:grpSpPr>
          <a:xfrm>
            <a:off x="8253109" y="563123"/>
            <a:ext cx="1416256" cy="652339"/>
            <a:chOff x="8259609" y="727348"/>
            <a:chExt cx="1416256" cy="652339"/>
          </a:xfrm>
        </p:grpSpPr>
        <p:sp>
          <p:nvSpPr>
            <p:cNvPr id="23" name="Google Shape;23;p4"/>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4"/>
          <p:cNvGrpSpPr/>
          <p:nvPr/>
        </p:nvGrpSpPr>
        <p:grpSpPr>
          <a:xfrm>
            <a:off x="7406032" y="3765300"/>
            <a:ext cx="1899385" cy="2709266"/>
            <a:chOff x="7406032" y="3765300"/>
            <a:chExt cx="1899385" cy="2709266"/>
          </a:xfrm>
        </p:grpSpPr>
        <p:sp>
          <p:nvSpPr>
            <p:cNvPr id="26" name="Google Shape;26;p4"/>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 name="Google Shape;27;p4"/>
            <p:cNvGrpSpPr/>
            <p:nvPr/>
          </p:nvGrpSpPr>
          <p:grpSpPr>
            <a:xfrm>
              <a:off x="7406032" y="4900355"/>
              <a:ext cx="943279" cy="769683"/>
              <a:chOff x="6073689" y="3577056"/>
              <a:chExt cx="1265807" cy="1032855"/>
            </a:xfrm>
          </p:grpSpPr>
          <p:sp>
            <p:nvSpPr>
              <p:cNvPr id="28" name="Google Shape;28;p4"/>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a:off x="8141832" y="4466220"/>
              <a:ext cx="1163585" cy="2008346"/>
              <a:chOff x="4537475" y="1366675"/>
              <a:chExt cx="1878265" cy="3241882"/>
            </a:xfrm>
          </p:grpSpPr>
          <p:sp>
            <p:nvSpPr>
              <p:cNvPr id="31" name="Google Shape;31;p4"/>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0" name="Google Shape;70;p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1" name="Google Shape;71;p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 name="Google Shape;74;p5"/>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5"/>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5"/>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 name="Google Shape;78;p5"/>
          <p:cNvGrpSpPr/>
          <p:nvPr/>
        </p:nvGrpSpPr>
        <p:grpSpPr>
          <a:xfrm>
            <a:off x="-744468" y="3806200"/>
            <a:ext cx="3216869" cy="2913841"/>
            <a:chOff x="-744468" y="3806200"/>
            <a:chExt cx="3216869" cy="2913841"/>
          </a:xfrm>
        </p:grpSpPr>
        <p:grpSp>
          <p:nvGrpSpPr>
            <p:cNvPr id="79" name="Google Shape;79;p5"/>
            <p:cNvGrpSpPr/>
            <p:nvPr/>
          </p:nvGrpSpPr>
          <p:grpSpPr>
            <a:xfrm flipH="1">
              <a:off x="-744468" y="4711695"/>
              <a:ext cx="1163585" cy="2008346"/>
              <a:chOff x="4537475" y="1366675"/>
              <a:chExt cx="1878265" cy="3241882"/>
            </a:xfrm>
          </p:grpSpPr>
          <p:sp>
            <p:nvSpPr>
              <p:cNvPr id="80" name="Google Shape;80;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5"/>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0" name="Google Shape;120;p5"/>
            <p:cNvGrpSpPr/>
            <p:nvPr/>
          </p:nvGrpSpPr>
          <p:grpSpPr>
            <a:xfrm flipH="1">
              <a:off x="255482" y="4507120"/>
              <a:ext cx="1163585" cy="2008346"/>
              <a:chOff x="4537475" y="1366675"/>
              <a:chExt cx="1878265" cy="3241882"/>
            </a:xfrm>
          </p:grpSpPr>
          <p:sp>
            <p:nvSpPr>
              <p:cNvPr id="121" name="Google Shape;121;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159938" y="4608494"/>
              <a:ext cx="1312462" cy="976771"/>
              <a:chOff x="5951675" y="3577056"/>
              <a:chExt cx="1387821" cy="1032855"/>
            </a:xfrm>
          </p:grpSpPr>
          <p:sp>
            <p:nvSpPr>
              <p:cNvPr id="161" name="Google Shape;161;p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5"/>
          <p:cNvGrpSpPr/>
          <p:nvPr/>
        </p:nvGrpSpPr>
        <p:grpSpPr>
          <a:xfrm>
            <a:off x="7855859" y="820123"/>
            <a:ext cx="1416256" cy="652339"/>
            <a:chOff x="8259609" y="727348"/>
            <a:chExt cx="1416256" cy="652339"/>
          </a:xfrm>
        </p:grpSpPr>
        <p:sp>
          <p:nvSpPr>
            <p:cNvPr id="164" name="Google Shape;164;p5"/>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51" name="Google Shape;351;p8"/>
          <p:cNvGrpSpPr/>
          <p:nvPr/>
        </p:nvGrpSpPr>
        <p:grpSpPr>
          <a:xfrm>
            <a:off x="6371628" y="76028"/>
            <a:ext cx="3356101" cy="5128818"/>
            <a:chOff x="6371628" y="76028"/>
            <a:chExt cx="3356101" cy="5128818"/>
          </a:xfrm>
        </p:grpSpPr>
        <p:grpSp>
          <p:nvGrpSpPr>
            <p:cNvPr id="352" name="Google Shape;352;p8"/>
            <p:cNvGrpSpPr/>
            <p:nvPr/>
          </p:nvGrpSpPr>
          <p:grpSpPr>
            <a:xfrm>
              <a:off x="6830033" y="76028"/>
              <a:ext cx="2897695" cy="1572227"/>
              <a:chOff x="6229583" y="1671653"/>
              <a:chExt cx="2897695" cy="1572227"/>
            </a:xfrm>
          </p:grpSpPr>
          <p:sp>
            <p:nvSpPr>
              <p:cNvPr id="353" name="Google Shape;353;p8"/>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8"/>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57" name="Google Shape;357;p8"/>
            <p:cNvGrpSpPr/>
            <p:nvPr/>
          </p:nvGrpSpPr>
          <p:grpSpPr>
            <a:xfrm>
              <a:off x="7427902" y="2101392"/>
              <a:ext cx="1798063" cy="3103454"/>
              <a:chOff x="4537475" y="1366675"/>
              <a:chExt cx="1878265" cy="3241882"/>
            </a:xfrm>
          </p:grpSpPr>
          <p:sp>
            <p:nvSpPr>
              <p:cNvPr id="358" name="Google Shape;358;p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8"/>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8" name="Google Shape;398;p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8"/>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0"/>
        <p:cNvGrpSpPr/>
        <p:nvPr/>
      </p:nvGrpSpPr>
      <p:grpSpPr>
        <a:xfrm>
          <a:off x="0" y="0"/>
          <a:ext cx="0" cy="0"/>
          <a:chOff x="0" y="0"/>
          <a:chExt cx="0" cy="0"/>
        </a:xfrm>
      </p:grpSpPr>
      <p:sp>
        <p:nvSpPr>
          <p:cNvPr id="401" name="Google Shape;401;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9"/>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3" name="Google Shape;403;p9"/>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9"/>
          <p:cNvGrpSpPr/>
          <p:nvPr/>
        </p:nvGrpSpPr>
        <p:grpSpPr>
          <a:xfrm>
            <a:off x="-1266231" y="667175"/>
            <a:ext cx="4576156" cy="4519531"/>
            <a:chOff x="-1266231" y="667175"/>
            <a:chExt cx="4576156" cy="4519531"/>
          </a:xfrm>
        </p:grpSpPr>
        <p:grpSp>
          <p:nvGrpSpPr>
            <p:cNvPr id="406" name="Google Shape;406;p9"/>
            <p:cNvGrpSpPr/>
            <p:nvPr/>
          </p:nvGrpSpPr>
          <p:grpSpPr>
            <a:xfrm>
              <a:off x="-1266231" y="1293100"/>
              <a:ext cx="4576156" cy="3893605"/>
              <a:chOff x="-1266231" y="1293100"/>
              <a:chExt cx="4576156" cy="3893605"/>
            </a:xfrm>
          </p:grpSpPr>
          <p:sp>
            <p:nvSpPr>
              <p:cNvPr id="407" name="Google Shape;407;p9"/>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8" name="Google Shape;408;p9"/>
              <p:cNvGrpSpPr/>
              <p:nvPr/>
            </p:nvGrpSpPr>
            <p:grpSpPr>
              <a:xfrm>
                <a:off x="-1266231" y="2821088"/>
                <a:ext cx="3547638" cy="2365617"/>
                <a:chOff x="-1266231" y="2780188"/>
                <a:chExt cx="3547638" cy="2365617"/>
              </a:xfrm>
            </p:grpSpPr>
            <p:sp>
              <p:nvSpPr>
                <p:cNvPr id="409" name="Google Shape;409;p9"/>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9"/>
            <p:cNvGrpSpPr/>
            <p:nvPr/>
          </p:nvGrpSpPr>
          <p:grpSpPr>
            <a:xfrm>
              <a:off x="-1069884" y="667175"/>
              <a:ext cx="3234694" cy="2252997"/>
              <a:chOff x="5073841" y="1000275"/>
              <a:chExt cx="3234694" cy="2252997"/>
            </a:xfrm>
          </p:grpSpPr>
          <p:sp>
            <p:nvSpPr>
              <p:cNvPr id="465" name="Google Shape;465;p9"/>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8"/>
        <p:cNvGrpSpPr/>
        <p:nvPr/>
      </p:nvGrpSpPr>
      <p:grpSpPr>
        <a:xfrm>
          <a:off x="0" y="0"/>
          <a:ext cx="0" cy="0"/>
          <a:chOff x="0" y="0"/>
          <a:chExt cx="0" cy="0"/>
        </a:xfrm>
      </p:grpSpPr>
      <p:sp>
        <p:nvSpPr>
          <p:cNvPr id="469" name="Google Shape;469;p10"/>
          <p:cNvSpPr>
            <a:spLocks noGrp="1"/>
          </p:cNvSpPr>
          <p:nvPr>
            <p:ph type="pic" idx="2"/>
          </p:nvPr>
        </p:nvSpPr>
        <p:spPr>
          <a:xfrm>
            <a:off x="-13550" y="-3525"/>
            <a:ext cx="9157500" cy="5143500"/>
          </a:xfrm>
          <a:prstGeom prst="rect">
            <a:avLst/>
          </a:prstGeom>
          <a:noFill/>
          <a:ln>
            <a:noFill/>
          </a:ln>
        </p:spPr>
      </p:sp>
      <p:sp>
        <p:nvSpPr>
          <p:cNvPr id="470" name="Google Shape;470;p10"/>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71" name="Google Shape;471;p10"/>
          <p:cNvGrpSpPr/>
          <p:nvPr/>
        </p:nvGrpSpPr>
        <p:grpSpPr>
          <a:xfrm>
            <a:off x="7253602" y="683900"/>
            <a:ext cx="2531246" cy="4477606"/>
            <a:chOff x="7253602" y="683900"/>
            <a:chExt cx="2531246" cy="4477606"/>
          </a:xfrm>
        </p:grpSpPr>
        <p:grpSp>
          <p:nvGrpSpPr>
            <p:cNvPr id="472" name="Google Shape;472;p10"/>
            <p:cNvGrpSpPr/>
            <p:nvPr/>
          </p:nvGrpSpPr>
          <p:grpSpPr>
            <a:xfrm>
              <a:off x="7253602" y="3944550"/>
              <a:ext cx="1606264" cy="1195426"/>
              <a:chOff x="5951675" y="3577056"/>
              <a:chExt cx="1387821" cy="1032855"/>
            </a:xfrm>
          </p:grpSpPr>
          <p:sp>
            <p:nvSpPr>
              <p:cNvPr id="473" name="Google Shape;473;p1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0"/>
            <p:cNvGrpSpPr/>
            <p:nvPr/>
          </p:nvGrpSpPr>
          <p:grpSpPr>
            <a:xfrm>
              <a:off x="7931091" y="683900"/>
              <a:ext cx="1853757" cy="4477606"/>
              <a:chOff x="7931091" y="683900"/>
              <a:chExt cx="1853757" cy="4477606"/>
            </a:xfrm>
          </p:grpSpPr>
          <p:grpSp>
            <p:nvGrpSpPr>
              <p:cNvPr id="476" name="Google Shape;476;p10"/>
              <p:cNvGrpSpPr/>
              <p:nvPr/>
            </p:nvGrpSpPr>
            <p:grpSpPr>
              <a:xfrm>
                <a:off x="7931091" y="2140708"/>
                <a:ext cx="1853757" cy="3020798"/>
                <a:chOff x="525125" y="1486050"/>
                <a:chExt cx="2124163" cy="3461439"/>
              </a:xfrm>
            </p:grpSpPr>
            <p:sp>
              <p:nvSpPr>
                <p:cNvPr id="477" name="Google Shape;477;p1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0"/>
                <p:cNvGrpSpPr/>
                <p:nvPr/>
              </p:nvGrpSpPr>
              <p:grpSpPr>
                <a:xfrm>
                  <a:off x="973439" y="2819098"/>
                  <a:ext cx="174934" cy="130542"/>
                  <a:chOff x="2714005" y="3446776"/>
                  <a:chExt cx="330750" cy="246818"/>
                </a:xfrm>
              </p:grpSpPr>
              <p:sp>
                <p:nvSpPr>
                  <p:cNvPr id="512" name="Google Shape;512;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0"/>
                <p:cNvGrpSpPr/>
                <p:nvPr/>
              </p:nvGrpSpPr>
              <p:grpSpPr>
                <a:xfrm>
                  <a:off x="1640414" y="2819098"/>
                  <a:ext cx="174934" cy="130542"/>
                  <a:chOff x="2714005" y="3446776"/>
                  <a:chExt cx="330750" cy="246818"/>
                </a:xfrm>
              </p:grpSpPr>
              <p:sp>
                <p:nvSpPr>
                  <p:cNvPr id="515" name="Google Shape;515;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7" name="Google Shape;517;p10"/>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8"/>
        <p:cNvGrpSpPr/>
        <p:nvPr/>
      </p:nvGrpSpPr>
      <p:grpSpPr>
        <a:xfrm>
          <a:off x="0" y="0"/>
          <a:ext cx="0" cy="0"/>
          <a:chOff x="0" y="0"/>
          <a:chExt cx="0" cy="0"/>
        </a:xfrm>
      </p:grpSpPr>
      <p:sp>
        <p:nvSpPr>
          <p:cNvPr id="519" name="Google Shape;519;p11"/>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0" name="Google Shape;520;p11"/>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21" name="Google Shape;521;p11"/>
          <p:cNvGrpSpPr/>
          <p:nvPr/>
        </p:nvGrpSpPr>
        <p:grpSpPr>
          <a:xfrm>
            <a:off x="8505100" y="-9175"/>
            <a:ext cx="259800" cy="5165400"/>
            <a:chOff x="375950" y="-9175"/>
            <a:chExt cx="259800" cy="5165400"/>
          </a:xfrm>
        </p:grpSpPr>
        <p:cxnSp>
          <p:nvCxnSpPr>
            <p:cNvPr id="522" name="Google Shape;522;p1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23" name="Google Shape;523;p11"/>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52"/>
        <p:cNvGrpSpPr/>
        <p:nvPr/>
      </p:nvGrpSpPr>
      <p:grpSpPr>
        <a:xfrm>
          <a:off x="0" y="0"/>
          <a:ext cx="0" cy="0"/>
          <a:chOff x="0" y="0"/>
          <a:chExt cx="0" cy="0"/>
        </a:xfrm>
      </p:grpSpPr>
      <p:sp>
        <p:nvSpPr>
          <p:cNvPr id="653" name="Google Shape;653;p15"/>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54" name="Google Shape;65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55" name="Google Shape;655;p1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56" name="Google Shape;656;p1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7" name="Google Shape;657;p15"/>
          <p:cNvGrpSpPr/>
          <p:nvPr/>
        </p:nvGrpSpPr>
        <p:grpSpPr>
          <a:xfrm>
            <a:off x="8324959" y="918517"/>
            <a:ext cx="1108219" cy="676669"/>
            <a:chOff x="8662259" y="797917"/>
            <a:chExt cx="1108219" cy="676669"/>
          </a:xfrm>
        </p:grpSpPr>
        <p:sp>
          <p:nvSpPr>
            <p:cNvPr id="658" name="Google Shape;658;p15"/>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61" r:id="rId9"/>
    <p:sldLayoutId id="2147483663" r:id="rId10"/>
    <p:sldLayoutId id="2147483664" r:id="rId11"/>
    <p:sldLayoutId id="2147483666" r:id="rId12"/>
    <p:sldLayoutId id="2147483667"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8"/>
          <p:cNvSpPr txBox="1">
            <a:spLocks noGrp="1"/>
          </p:cNvSpPr>
          <p:nvPr>
            <p:ph type="ctrTitle"/>
          </p:nvPr>
        </p:nvSpPr>
        <p:spPr>
          <a:xfrm>
            <a:off x="760417" y="1102218"/>
            <a:ext cx="5353793" cy="3139500"/>
          </a:xfrm>
          <a:prstGeom prst="rect">
            <a:avLst/>
          </a:prstGeom>
        </p:spPr>
        <p:txBody>
          <a:bodyPr spcFirstLastPara="1" wrap="square" lIns="91425" tIns="91425" rIns="91425" bIns="91425" anchor="b" anchorCtr="0">
            <a:noAutofit/>
          </a:bodyPr>
          <a:lstStyle/>
          <a:p>
            <a:pPr lvl="0"/>
            <a:r>
              <a:rPr lang="en" sz="4800" dirty="0"/>
              <a:t>The Convenience Factor: </a:t>
            </a:r>
            <a:r>
              <a:rPr lang="en-US" sz="4800" dirty="0"/>
              <a:t>Residential Valuation Using Machine</a:t>
            </a:r>
            <a:br>
              <a:rPr lang="en-US" sz="4800" dirty="0"/>
            </a:br>
            <a:r>
              <a:rPr lang="en-US" sz="4800" dirty="0"/>
              <a:t>Learning</a:t>
            </a:r>
            <a:endParaRPr sz="4800" dirty="0"/>
          </a:p>
        </p:txBody>
      </p:sp>
      <p:sp>
        <p:nvSpPr>
          <p:cNvPr id="1254" name="Google Shape;1254;p28"/>
          <p:cNvSpPr txBox="1">
            <a:spLocks noGrp="1"/>
          </p:cNvSpPr>
          <p:nvPr>
            <p:ph type="subTitle" idx="1"/>
          </p:nvPr>
        </p:nvSpPr>
        <p:spPr>
          <a:xfrm>
            <a:off x="860587" y="4323642"/>
            <a:ext cx="4518600" cy="419700"/>
          </a:xfrm>
          <a:prstGeom prst="rect">
            <a:avLst/>
          </a:prstGeom>
        </p:spPr>
        <p:txBody>
          <a:bodyPr spcFirstLastPara="1" wrap="square" lIns="91425" tIns="91425" rIns="91425" bIns="91425" anchor="t" anchorCtr="0">
            <a:noAutofit/>
          </a:bodyPr>
          <a:lstStyle/>
          <a:p>
            <a:pPr marL="0" lvl="0" indent="0"/>
            <a:r>
              <a:rPr lang="en-US" dirty="0"/>
              <a:t>A Haystacks.ai Project</a:t>
            </a:r>
          </a:p>
        </p:txBody>
      </p:sp>
      <p:sp>
        <p:nvSpPr>
          <p:cNvPr id="1255" name="Google Shape;1255;p28"/>
          <p:cNvSpPr/>
          <p:nvPr/>
        </p:nvSpPr>
        <p:spPr>
          <a:xfrm flipH="1">
            <a:off x="4474564"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56" name="Google Shape;1256;p28"/>
          <p:cNvGrpSpPr/>
          <p:nvPr/>
        </p:nvGrpSpPr>
        <p:grpSpPr>
          <a:xfrm>
            <a:off x="5969418" y="-328375"/>
            <a:ext cx="3547624" cy="1959215"/>
            <a:chOff x="5969418" y="1000275"/>
            <a:chExt cx="3547624" cy="1959215"/>
          </a:xfrm>
        </p:grpSpPr>
        <p:sp>
          <p:nvSpPr>
            <p:cNvPr id="1257" name="Google Shape;1257;p28"/>
            <p:cNvSpPr/>
            <p:nvPr/>
          </p:nvSpPr>
          <p:spPr>
            <a:xfrm>
              <a:off x="8101616"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5969418" y="2190629"/>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8"/>
            <p:cNvSpPr/>
            <p:nvPr/>
          </p:nvSpPr>
          <p:spPr>
            <a:xfrm>
              <a:off x="8139346"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8"/>
          <p:cNvGrpSpPr/>
          <p:nvPr/>
        </p:nvGrpSpPr>
        <p:grpSpPr>
          <a:xfrm>
            <a:off x="5402544" y="2780188"/>
            <a:ext cx="4294670" cy="2375962"/>
            <a:chOff x="5402544" y="2780188"/>
            <a:chExt cx="4294670" cy="2375962"/>
          </a:xfrm>
        </p:grpSpPr>
        <p:sp>
          <p:nvSpPr>
            <p:cNvPr id="1261" name="Google Shape;1261;p28"/>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8"/>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8"/>
          <p:cNvGrpSpPr/>
          <p:nvPr/>
        </p:nvGrpSpPr>
        <p:grpSpPr>
          <a:xfrm>
            <a:off x="8452596" y="4507047"/>
            <a:ext cx="1383032" cy="639647"/>
            <a:chOff x="5951675" y="3577056"/>
            <a:chExt cx="2233218" cy="1032855"/>
          </a:xfrm>
        </p:grpSpPr>
        <p:sp>
          <p:nvSpPr>
            <p:cNvPr id="1332" name="Google Shape;1332;p2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28"/>
          <p:cNvSpPr/>
          <p:nvPr/>
        </p:nvSpPr>
        <p:spPr>
          <a:xfrm>
            <a:off x="6928050" y="1323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77372990"/>
              </p:ext>
            </p:extLst>
          </p:nvPr>
        </p:nvGraphicFramePr>
        <p:xfrm>
          <a:off x="341970" y="132962"/>
          <a:ext cx="8802030" cy="2148732"/>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3:</a:t>
                      </a:r>
                      <a:r>
                        <a:rPr lang="en-US" baseline="0" dirty="0" smtClean="0"/>
                        <a:t> Score Comparison for Distance,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b="1" dirty="0" smtClean="0"/>
                        <a:t>0.3815</a:t>
                      </a:r>
                      <a:r>
                        <a:rPr lang="en-US" dirty="0" smtClean="0"/>
                        <a:t> (0.3802)</a:t>
                      </a:r>
                      <a:endParaRPr lang="en-US" u="none" dirty="0"/>
                    </a:p>
                  </a:txBody>
                  <a:tcPr>
                    <a:solidFill>
                      <a:schemeClr val="accent6"/>
                    </a:solidFill>
                  </a:tcPr>
                </a:tc>
                <a:tc>
                  <a:txBody>
                    <a:bodyPr/>
                    <a:lstStyle/>
                    <a:p>
                      <a:r>
                        <a:rPr lang="en-US" b="1" dirty="0" smtClean="0"/>
                        <a:t>0.0674</a:t>
                      </a:r>
                      <a:r>
                        <a:rPr lang="en-US" dirty="0" smtClean="0"/>
                        <a:t> (0.0676)</a:t>
                      </a:r>
                      <a:endParaRPr lang="en-US" b="1" u="none" dirty="0"/>
                    </a:p>
                  </a:txBody>
                  <a:tcPr>
                    <a:solidFill>
                      <a:schemeClr val="accent6"/>
                    </a:solidFill>
                  </a:tcPr>
                </a:tc>
                <a:tc>
                  <a:txBody>
                    <a:bodyPr/>
                    <a:lstStyle/>
                    <a:p>
                      <a:r>
                        <a:rPr lang="en-US" b="1" dirty="0" smtClean="0"/>
                        <a:t>0.2597</a:t>
                      </a:r>
                      <a:r>
                        <a:rPr lang="en-US" dirty="0" smtClean="0"/>
                        <a:t> (0.2599)</a:t>
                      </a:r>
                      <a:endParaRPr lang="en-US" b="1" u="none" dirty="0"/>
                    </a:p>
                  </a:txBody>
                  <a:tcPr>
                    <a:solidFill>
                      <a:schemeClr val="accent6"/>
                    </a:solidFill>
                  </a:tcPr>
                </a:tc>
                <a:tc>
                  <a:txBody>
                    <a:bodyPr/>
                    <a:lstStyle/>
                    <a:p>
                      <a:r>
                        <a:rPr lang="en-US" dirty="0" smtClean="0"/>
                        <a:t>2.3025 (</a:t>
                      </a:r>
                      <a:r>
                        <a:rPr lang="en-US" b="1" dirty="0" smtClean="0"/>
                        <a:t>2.2794</a:t>
                      </a:r>
                      <a:r>
                        <a:rPr lang="en-US" dirty="0" smtClean="0"/>
                        <a:t>)</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b="1" dirty="0" smtClean="0"/>
                        <a:t>0.3815</a:t>
                      </a:r>
                      <a:r>
                        <a:rPr lang="en-US" dirty="0" smtClean="0"/>
                        <a:t> (0.3803)</a:t>
                      </a:r>
                      <a:endParaRPr lang="en-US" dirty="0"/>
                    </a:p>
                  </a:txBody>
                  <a:tcPr>
                    <a:solidFill>
                      <a:schemeClr val="accent6"/>
                    </a:solidFill>
                  </a:tcPr>
                </a:tc>
                <a:tc>
                  <a:txBody>
                    <a:bodyPr/>
                    <a:lstStyle/>
                    <a:p>
                      <a:r>
                        <a:rPr lang="en-US" b="1" dirty="0" smtClean="0"/>
                        <a:t>0.0674</a:t>
                      </a:r>
                      <a:r>
                        <a:rPr lang="en-US" dirty="0" smtClean="0"/>
                        <a:t> (0.0676)</a:t>
                      </a:r>
                      <a:endParaRPr lang="en-US" b="1" dirty="0"/>
                    </a:p>
                  </a:txBody>
                  <a:tcPr>
                    <a:solidFill>
                      <a:schemeClr val="accent6"/>
                    </a:solidFill>
                  </a:tcPr>
                </a:tc>
                <a:tc>
                  <a:txBody>
                    <a:bodyPr/>
                    <a:lstStyle/>
                    <a:p>
                      <a:r>
                        <a:rPr lang="en-US" b="1" dirty="0" smtClean="0"/>
                        <a:t>0.2597</a:t>
                      </a:r>
                      <a:r>
                        <a:rPr lang="en-US" dirty="0" smtClean="0"/>
                        <a:t> (0.2599)</a:t>
                      </a:r>
                      <a:endParaRPr lang="en-US" b="1" dirty="0"/>
                    </a:p>
                  </a:txBody>
                  <a:tcPr>
                    <a:solidFill>
                      <a:schemeClr val="accent6"/>
                    </a:solidFill>
                  </a:tcPr>
                </a:tc>
                <a:tc>
                  <a:txBody>
                    <a:bodyPr/>
                    <a:lstStyle/>
                    <a:p>
                      <a:r>
                        <a:rPr lang="en-US" dirty="0" smtClean="0"/>
                        <a:t>0.0230 (</a:t>
                      </a:r>
                      <a:r>
                        <a:rPr lang="en-US" b="1" dirty="0" smtClean="0"/>
                        <a:t>0.0228</a:t>
                      </a:r>
                      <a:r>
                        <a:rPr lang="en-US" dirty="0" smtClean="0"/>
                        <a:t>)</a:t>
                      </a:r>
                      <a:endParaRPr lang="en-US" b="1" dirty="0"/>
                    </a:p>
                  </a:txBody>
                  <a:tcPr>
                    <a:solidFill>
                      <a:schemeClr val="accent6"/>
                    </a:solidFill>
                  </a:tcPr>
                </a:tc>
                <a:extLst>
                  <a:ext uri="{0D108BD9-81ED-4DB2-BD59-A6C34878D82A}">
                    <a16:rowId xmlns:a16="http://schemas.microsoft.com/office/drawing/2014/main" val="1950953938"/>
                  </a:ext>
                </a:extLst>
              </a:tr>
              <a:tr h="370804">
                <a:tc>
                  <a:txBody>
                    <a:bodyPr/>
                    <a:lstStyle/>
                    <a:p>
                      <a:r>
                        <a:rPr lang="en-US" dirty="0" smtClean="0"/>
                        <a:t>Lasso</a:t>
                      </a:r>
                      <a:endParaRPr lang="en-US" dirty="0"/>
                    </a:p>
                  </a:txBody>
                  <a:tcPr>
                    <a:solidFill>
                      <a:schemeClr val="accent6"/>
                    </a:solidFill>
                  </a:tcPr>
                </a:tc>
                <a:tc>
                  <a:txBody>
                    <a:bodyPr/>
                    <a:lstStyle/>
                    <a:p>
                      <a:r>
                        <a:rPr lang="en-US" dirty="0" smtClean="0"/>
                        <a:t>0</a:t>
                      </a:r>
                      <a:endParaRPr lang="en-US" dirty="0"/>
                    </a:p>
                  </a:txBody>
                  <a:tcPr>
                    <a:solidFill>
                      <a:schemeClr val="accent6"/>
                    </a:solidFill>
                  </a:tcPr>
                </a:tc>
                <a:tc>
                  <a:txBody>
                    <a:bodyPr/>
                    <a:lstStyle/>
                    <a:p>
                      <a:r>
                        <a:rPr lang="en-US" b="1" dirty="0" smtClean="0"/>
                        <a:t>0.1090</a:t>
                      </a:r>
                      <a:endParaRPr lang="en-US" b="1" dirty="0"/>
                    </a:p>
                  </a:txBody>
                  <a:tcPr>
                    <a:solidFill>
                      <a:schemeClr val="accent6"/>
                    </a:solidFill>
                  </a:tcPr>
                </a:tc>
                <a:tc>
                  <a:txBody>
                    <a:bodyPr/>
                    <a:lstStyle/>
                    <a:p>
                      <a:r>
                        <a:rPr lang="en-US" b="1" dirty="0" smtClean="0"/>
                        <a:t>0.3302</a:t>
                      </a:r>
                      <a:endParaRPr lang="en-US" b="1" dirty="0"/>
                    </a:p>
                  </a:txBody>
                  <a:tcPr>
                    <a:solidFill>
                      <a:schemeClr val="accent6"/>
                    </a:solidFill>
                  </a:tcPr>
                </a:tc>
                <a:tc>
                  <a:txBody>
                    <a:bodyPr/>
                    <a:lstStyle/>
                    <a:p>
                      <a:r>
                        <a:rPr lang="en-US" b="1" dirty="0" smtClean="0"/>
                        <a:t>0.0309</a:t>
                      </a:r>
                      <a:r>
                        <a:rPr lang="en-US" dirty="0" smtClean="0"/>
                        <a:t> (0.0310)</a:t>
                      </a:r>
                      <a:endParaRPr lang="en-US" b="1" dirty="0"/>
                    </a:p>
                  </a:txBody>
                  <a:tcPr>
                    <a:solidFill>
                      <a:schemeClr val="accent6"/>
                    </a:solidFill>
                  </a:tcPr>
                </a:tc>
                <a:extLst>
                  <a:ext uri="{0D108BD9-81ED-4DB2-BD59-A6C34878D82A}">
                    <a16:rowId xmlns:a16="http://schemas.microsoft.com/office/drawing/2014/main" val="291451679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55944232"/>
              </p:ext>
            </p:extLst>
          </p:nvPr>
        </p:nvGraphicFramePr>
        <p:xfrm>
          <a:off x="341970" y="2281694"/>
          <a:ext cx="8802030" cy="2148732"/>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4:</a:t>
                      </a:r>
                      <a:r>
                        <a:rPr lang="en-US" baseline="0" dirty="0" smtClean="0"/>
                        <a:t> Score Comparison for Distance,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0.2963</a:t>
                      </a:r>
                      <a:endParaRPr lang="en-US" b="0" u="none" dirty="0"/>
                    </a:p>
                  </a:txBody>
                  <a:tcPr>
                    <a:solidFill>
                      <a:schemeClr val="accent6"/>
                    </a:solidFill>
                  </a:tcPr>
                </a:tc>
                <a:tc>
                  <a:txBody>
                    <a:bodyPr/>
                    <a:lstStyle/>
                    <a:p>
                      <a:r>
                        <a:rPr lang="en-US" dirty="0" smtClean="0"/>
                        <a:t>0.0794</a:t>
                      </a:r>
                      <a:endParaRPr lang="en-US" b="0" u="none" dirty="0"/>
                    </a:p>
                  </a:txBody>
                  <a:tcPr>
                    <a:solidFill>
                      <a:schemeClr val="accent6"/>
                    </a:solidFill>
                  </a:tcPr>
                </a:tc>
                <a:tc>
                  <a:txBody>
                    <a:bodyPr/>
                    <a:lstStyle/>
                    <a:p>
                      <a:r>
                        <a:rPr lang="en-US" dirty="0" smtClean="0"/>
                        <a:t>0.2819</a:t>
                      </a:r>
                      <a:endParaRPr lang="en-US" b="0" u="none" dirty="0"/>
                    </a:p>
                  </a:txBody>
                  <a:tcPr>
                    <a:solidFill>
                      <a:schemeClr val="accent6"/>
                    </a:solidFill>
                  </a:tcPr>
                </a:tc>
                <a:tc>
                  <a:txBody>
                    <a:bodyPr/>
                    <a:lstStyle/>
                    <a:p>
                      <a:r>
                        <a:rPr lang="en-US" dirty="0" smtClean="0"/>
                        <a:t>2.3501</a:t>
                      </a:r>
                      <a:endParaRPr lang="en-US" b="0"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0.2969</a:t>
                      </a:r>
                      <a:endParaRPr lang="en-US" b="0" dirty="0"/>
                    </a:p>
                  </a:txBody>
                  <a:tcPr>
                    <a:solidFill>
                      <a:schemeClr val="accent6"/>
                    </a:solidFill>
                  </a:tcPr>
                </a:tc>
                <a:tc>
                  <a:txBody>
                    <a:bodyPr/>
                    <a:lstStyle/>
                    <a:p>
                      <a:r>
                        <a:rPr lang="en-US" dirty="0" smtClean="0"/>
                        <a:t>0.0794</a:t>
                      </a:r>
                      <a:endParaRPr lang="en-US" b="0" dirty="0"/>
                    </a:p>
                  </a:txBody>
                  <a:tcPr>
                    <a:solidFill>
                      <a:schemeClr val="accent6"/>
                    </a:solidFill>
                  </a:tcPr>
                </a:tc>
                <a:tc>
                  <a:txBody>
                    <a:bodyPr/>
                    <a:lstStyle/>
                    <a:p>
                      <a:r>
                        <a:rPr lang="en-US" dirty="0" smtClean="0"/>
                        <a:t>0.2818</a:t>
                      </a:r>
                      <a:endParaRPr lang="en-US" b="0" dirty="0"/>
                    </a:p>
                  </a:txBody>
                  <a:tcPr>
                    <a:solidFill>
                      <a:schemeClr val="accent6"/>
                    </a:solidFill>
                  </a:tcPr>
                </a:tc>
                <a:tc>
                  <a:txBody>
                    <a:bodyPr/>
                    <a:lstStyle/>
                    <a:p>
                      <a:r>
                        <a:rPr lang="en-US" dirty="0" smtClean="0"/>
                        <a:t>0.0235</a:t>
                      </a:r>
                      <a:endParaRPr lang="en-US" b="0" dirty="0"/>
                    </a:p>
                  </a:txBody>
                  <a:tcPr>
                    <a:solidFill>
                      <a:schemeClr val="accent6"/>
                    </a:solidFill>
                  </a:tcPr>
                </a:tc>
                <a:extLst>
                  <a:ext uri="{0D108BD9-81ED-4DB2-BD59-A6C34878D82A}">
                    <a16:rowId xmlns:a16="http://schemas.microsoft.com/office/drawing/2014/main" val="1950953938"/>
                  </a:ext>
                </a:extLst>
              </a:tr>
              <a:tr h="370804">
                <a:tc>
                  <a:txBody>
                    <a:bodyPr/>
                    <a:lstStyle/>
                    <a:p>
                      <a:r>
                        <a:rPr lang="en-US" dirty="0" smtClean="0"/>
                        <a:t>Lasso</a:t>
                      </a:r>
                      <a:endParaRPr lang="en-US" dirty="0"/>
                    </a:p>
                  </a:txBody>
                  <a:tcPr>
                    <a:solidFill>
                      <a:schemeClr val="accent6"/>
                    </a:solidFill>
                  </a:tcPr>
                </a:tc>
                <a:tc>
                  <a:txBody>
                    <a:bodyPr/>
                    <a:lstStyle/>
                    <a:p>
                      <a:r>
                        <a:rPr lang="en-US" dirty="0" smtClean="0"/>
                        <a:t>-0.0001</a:t>
                      </a:r>
                      <a:endParaRPr lang="en-US" dirty="0"/>
                    </a:p>
                  </a:txBody>
                  <a:tcPr>
                    <a:solidFill>
                      <a:schemeClr val="accent6"/>
                    </a:solidFill>
                  </a:tcPr>
                </a:tc>
                <a:tc>
                  <a:txBody>
                    <a:bodyPr/>
                    <a:lstStyle/>
                    <a:p>
                      <a:r>
                        <a:rPr lang="en-US" dirty="0" smtClean="0"/>
                        <a:t>0.1129</a:t>
                      </a:r>
                      <a:endParaRPr lang="en-US" b="1" dirty="0"/>
                    </a:p>
                  </a:txBody>
                  <a:tcPr>
                    <a:solidFill>
                      <a:schemeClr val="accent6"/>
                    </a:solidFill>
                  </a:tcPr>
                </a:tc>
                <a:tc>
                  <a:txBody>
                    <a:bodyPr/>
                    <a:lstStyle/>
                    <a:p>
                      <a:r>
                        <a:rPr lang="en-US" dirty="0" smtClean="0"/>
                        <a:t>0.3360</a:t>
                      </a:r>
                      <a:endParaRPr lang="en-US" b="1" dirty="0"/>
                    </a:p>
                  </a:txBody>
                  <a:tcPr>
                    <a:solidFill>
                      <a:schemeClr val="accent6"/>
                    </a:solidFill>
                  </a:tcPr>
                </a:tc>
                <a:tc>
                  <a:txBody>
                    <a:bodyPr/>
                    <a:lstStyle/>
                    <a:p>
                      <a:r>
                        <a:rPr lang="en-US" dirty="0" smtClean="0"/>
                        <a:t>0.0313</a:t>
                      </a:r>
                      <a:endParaRPr lang="en-US" b="1" dirty="0"/>
                    </a:p>
                  </a:txBody>
                  <a:tcPr>
                    <a:solidFill>
                      <a:schemeClr val="accent6"/>
                    </a:solidFill>
                  </a:tcPr>
                </a:tc>
                <a:extLst>
                  <a:ext uri="{0D108BD9-81ED-4DB2-BD59-A6C34878D82A}">
                    <a16:rowId xmlns:a16="http://schemas.microsoft.com/office/drawing/2014/main" val="25510373"/>
                  </a:ext>
                </a:extLst>
              </a:tr>
            </a:tbl>
          </a:graphicData>
        </a:graphic>
      </p:graphicFrame>
    </p:spTree>
    <p:extLst>
      <p:ext uri="{BB962C8B-B14F-4D97-AF65-F5344CB8AC3E}">
        <p14:creationId xmlns:p14="http://schemas.microsoft.com/office/powerpoint/2010/main" val="292156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4977689"/>
              </p:ext>
            </p:extLst>
          </p:nvPr>
        </p:nvGraphicFramePr>
        <p:xfrm>
          <a:off x="341970" y="2198168"/>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6:</a:t>
                      </a:r>
                      <a:r>
                        <a:rPr lang="en-US" baseline="0" dirty="0" smtClean="0"/>
                        <a:t> Score Comparison for Density One,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0.4833</a:t>
                      </a:r>
                      <a:endParaRPr lang="en-US" b="1" dirty="0"/>
                    </a:p>
                  </a:txBody>
                  <a:tcPr>
                    <a:solidFill>
                      <a:schemeClr val="accent6"/>
                    </a:solidFill>
                  </a:tcPr>
                </a:tc>
                <a:tc>
                  <a:txBody>
                    <a:bodyPr/>
                    <a:lstStyle/>
                    <a:p>
                      <a:r>
                        <a:rPr lang="en-US" dirty="0" smtClean="0"/>
                        <a:t>441114.6293</a:t>
                      </a:r>
                      <a:endParaRPr lang="en-US" dirty="0"/>
                    </a:p>
                  </a:txBody>
                  <a:tcPr>
                    <a:solidFill>
                      <a:schemeClr val="accent6"/>
                    </a:solidFill>
                  </a:tcPr>
                </a:tc>
                <a:tc>
                  <a:txBody>
                    <a:bodyPr/>
                    <a:lstStyle/>
                    <a:p>
                      <a:r>
                        <a:rPr lang="en-US" dirty="0" smtClean="0"/>
                        <a:t>664.1646 </a:t>
                      </a:r>
                      <a:endParaRPr lang="en-US" dirty="0"/>
                    </a:p>
                  </a:txBody>
                  <a:tcPr>
                    <a:solidFill>
                      <a:schemeClr val="accent6"/>
                    </a:solidFill>
                  </a:tcPr>
                </a:tc>
                <a:tc>
                  <a:txBody>
                    <a:bodyPr/>
                    <a:lstStyle/>
                    <a:p>
                      <a:r>
                        <a:rPr lang="en-US" dirty="0" smtClean="0"/>
                        <a:t>0.1674</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0.4801</a:t>
                      </a:r>
                      <a:endParaRPr lang="en-US" b="1" dirty="0"/>
                    </a:p>
                  </a:txBody>
                  <a:tcPr>
                    <a:solidFill>
                      <a:schemeClr val="accent6"/>
                    </a:solidFill>
                  </a:tcPr>
                </a:tc>
                <a:tc>
                  <a:txBody>
                    <a:bodyPr/>
                    <a:lstStyle/>
                    <a:p>
                      <a:r>
                        <a:rPr lang="en-US" dirty="0" smtClean="0"/>
                        <a:t>443811.2740</a:t>
                      </a:r>
                      <a:endParaRPr lang="en-US" b="1" dirty="0"/>
                    </a:p>
                  </a:txBody>
                  <a:tcPr>
                    <a:solidFill>
                      <a:schemeClr val="accent6"/>
                    </a:solidFill>
                  </a:tcPr>
                </a:tc>
                <a:tc>
                  <a:txBody>
                    <a:bodyPr/>
                    <a:lstStyle/>
                    <a:p>
                      <a:r>
                        <a:rPr lang="en-US" dirty="0" smtClean="0"/>
                        <a:t>666.1916</a:t>
                      </a:r>
                      <a:endParaRPr lang="en-US" b="1" dirty="0"/>
                    </a:p>
                  </a:txBody>
                  <a:tcPr>
                    <a:solidFill>
                      <a:schemeClr val="accent6"/>
                    </a:solidFill>
                  </a:tcPr>
                </a:tc>
                <a:tc>
                  <a:txBody>
                    <a:bodyPr/>
                    <a:lstStyle/>
                    <a:p>
                      <a:r>
                        <a:rPr lang="en-US" dirty="0" smtClean="0"/>
                        <a:t>0.1716</a:t>
                      </a:r>
                      <a:endParaRPr lang="en-US" dirty="0"/>
                    </a:p>
                  </a:txBody>
                  <a:tcPr>
                    <a:solidFill>
                      <a:schemeClr val="accent6"/>
                    </a:solidFill>
                  </a:tcPr>
                </a:tc>
                <a:extLst>
                  <a:ext uri="{0D108BD9-81ED-4DB2-BD59-A6C34878D82A}">
                    <a16:rowId xmlns:a16="http://schemas.microsoft.com/office/drawing/2014/main" val="90935536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00133140"/>
              </p:ext>
            </p:extLst>
          </p:nvPr>
        </p:nvGraphicFramePr>
        <p:xfrm>
          <a:off x="341970" y="125528"/>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5:</a:t>
                      </a:r>
                      <a:r>
                        <a:rPr lang="en-US" baseline="0" dirty="0" smtClean="0"/>
                        <a:t> Score Comparison for Density One,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0.5766</a:t>
                      </a:r>
                      <a:r>
                        <a:rPr lang="en-US" dirty="0" smtClean="0"/>
                        <a:t> (0.4747)</a:t>
                      </a:r>
                      <a:endParaRPr lang="en-US" dirty="0"/>
                    </a:p>
                  </a:txBody>
                  <a:tcPr>
                    <a:solidFill>
                      <a:schemeClr val="accent6"/>
                    </a:solidFill>
                  </a:tcPr>
                </a:tc>
                <a:tc>
                  <a:txBody>
                    <a:bodyPr/>
                    <a:lstStyle/>
                    <a:p>
                      <a:r>
                        <a:rPr lang="en-US" b="1" dirty="0" smtClean="0"/>
                        <a:t>349099.7736 </a:t>
                      </a:r>
                      <a:r>
                        <a:rPr lang="en-US" b="0" dirty="0" smtClean="0"/>
                        <a:t>(</a:t>
                      </a:r>
                      <a:r>
                        <a:rPr lang="en-US" dirty="0" smtClean="0"/>
                        <a:t>438598.0321)</a:t>
                      </a:r>
                      <a:endParaRPr lang="en-US" b="1" dirty="0"/>
                    </a:p>
                  </a:txBody>
                  <a:tcPr>
                    <a:solidFill>
                      <a:schemeClr val="accent6"/>
                    </a:solidFill>
                  </a:tcPr>
                </a:tc>
                <a:tc>
                  <a:txBody>
                    <a:bodyPr/>
                    <a:lstStyle/>
                    <a:p>
                      <a:r>
                        <a:rPr lang="en-US" b="1" dirty="0" smtClean="0"/>
                        <a:t>590.8467 </a:t>
                      </a:r>
                      <a:r>
                        <a:rPr lang="en-US" b="0" dirty="0" smtClean="0"/>
                        <a:t>(</a:t>
                      </a:r>
                      <a:r>
                        <a:rPr lang="en-US" dirty="0" smtClean="0"/>
                        <a:t>662.2673)</a:t>
                      </a:r>
                      <a:endParaRPr lang="en-US" b="1" dirty="0"/>
                    </a:p>
                  </a:txBody>
                  <a:tcPr>
                    <a:solidFill>
                      <a:schemeClr val="accent6"/>
                    </a:solidFill>
                  </a:tcPr>
                </a:tc>
                <a:tc>
                  <a:txBody>
                    <a:bodyPr/>
                    <a:lstStyle/>
                    <a:p>
                      <a:r>
                        <a:rPr lang="en-US" b="1" dirty="0" smtClean="0"/>
                        <a:t>0.1566 </a:t>
                      </a:r>
                      <a:r>
                        <a:rPr lang="en-US" b="0" dirty="0" smtClean="0"/>
                        <a:t>(</a:t>
                      </a:r>
                      <a:r>
                        <a:rPr lang="en-US" dirty="0" smtClean="0"/>
                        <a:t>0.1641)</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0" dirty="0" smtClean="0"/>
                        <a:t>Random Forest</a:t>
                      </a:r>
                      <a:endParaRPr lang="en-US" b="0" dirty="0"/>
                    </a:p>
                  </a:txBody>
                  <a:tcPr>
                    <a:solidFill>
                      <a:schemeClr val="accent6"/>
                    </a:solidFill>
                  </a:tcPr>
                </a:tc>
                <a:tc>
                  <a:txBody>
                    <a:bodyPr/>
                    <a:lstStyle/>
                    <a:p>
                      <a:r>
                        <a:rPr lang="en-US" b="1" dirty="0" smtClean="0"/>
                        <a:t>0.5583</a:t>
                      </a:r>
                      <a:r>
                        <a:rPr lang="en-US" u="none" dirty="0" smtClean="0"/>
                        <a:t> (</a:t>
                      </a:r>
                      <a:r>
                        <a:rPr lang="en-US" dirty="0" smtClean="0"/>
                        <a:t>0.4630)</a:t>
                      </a:r>
                      <a:endParaRPr lang="en-US" u="none" dirty="0"/>
                    </a:p>
                  </a:txBody>
                  <a:tcPr>
                    <a:solidFill>
                      <a:schemeClr val="accent6"/>
                    </a:solidFill>
                  </a:tcPr>
                </a:tc>
                <a:tc>
                  <a:txBody>
                    <a:bodyPr/>
                    <a:lstStyle/>
                    <a:p>
                      <a:r>
                        <a:rPr lang="en-US" b="1" dirty="0" smtClean="0"/>
                        <a:t>364216.0566 </a:t>
                      </a:r>
                      <a:r>
                        <a:rPr lang="en-US" u="none" dirty="0" smtClean="0"/>
                        <a:t>(</a:t>
                      </a:r>
                      <a:r>
                        <a:rPr lang="en-US" dirty="0" smtClean="0"/>
                        <a:t>448322.1936)</a:t>
                      </a:r>
                      <a:endParaRPr lang="en-US" b="1" u="none" dirty="0"/>
                    </a:p>
                  </a:txBody>
                  <a:tcPr>
                    <a:solidFill>
                      <a:schemeClr val="accent6"/>
                    </a:solidFill>
                  </a:tcPr>
                </a:tc>
                <a:tc>
                  <a:txBody>
                    <a:bodyPr/>
                    <a:lstStyle/>
                    <a:p>
                      <a:r>
                        <a:rPr lang="en-US" b="1" dirty="0" smtClean="0"/>
                        <a:t>603.5032 </a:t>
                      </a:r>
                      <a:r>
                        <a:rPr lang="en-US" dirty="0" smtClean="0"/>
                        <a:t>(669.5687)</a:t>
                      </a:r>
                      <a:endParaRPr lang="en-US" b="1" u="none" dirty="0"/>
                    </a:p>
                  </a:txBody>
                  <a:tcPr>
                    <a:solidFill>
                      <a:schemeClr val="accent6"/>
                    </a:solidFill>
                  </a:tcPr>
                </a:tc>
                <a:tc>
                  <a:txBody>
                    <a:bodyPr/>
                    <a:lstStyle/>
                    <a:p>
                      <a:r>
                        <a:rPr lang="en-US" b="1" dirty="0" smtClean="0"/>
                        <a:t>0.1628</a:t>
                      </a:r>
                      <a:r>
                        <a:rPr lang="en-US" b="1" u="none" dirty="0" smtClean="0"/>
                        <a:t> </a:t>
                      </a:r>
                      <a:r>
                        <a:rPr lang="en-US" b="0" u="none" dirty="0" smtClean="0"/>
                        <a:t>(</a:t>
                      </a:r>
                      <a:r>
                        <a:rPr lang="en-US" dirty="0" smtClean="0"/>
                        <a:t>0.1690)</a:t>
                      </a:r>
                      <a:endParaRPr lang="en-US" b="1" u="none" dirty="0"/>
                    </a:p>
                  </a:txBody>
                  <a:tcPr>
                    <a:solidFill>
                      <a:schemeClr val="accent6"/>
                    </a:solidFill>
                  </a:tcPr>
                </a:tc>
                <a:extLst>
                  <a:ext uri="{0D108BD9-81ED-4DB2-BD59-A6C34878D82A}">
                    <a16:rowId xmlns:a16="http://schemas.microsoft.com/office/drawing/2014/main" val="4041454763"/>
                  </a:ext>
                </a:extLst>
              </a:tr>
            </a:tbl>
          </a:graphicData>
        </a:graphic>
      </p:graphicFrame>
    </p:spTree>
    <p:extLst>
      <p:ext uri="{BB962C8B-B14F-4D97-AF65-F5344CB8AC3E}">
        <p14:creationId xmlns:p14="http://schemas.microsoft.com/office/powerpoint/2010/main" val="81407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03706196"/>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7:</a:t>
                      </a:r>
                      <a:r>
                        <a:rPr lang="en-US" baseline="0" dirty="0" smtClean="0"/>
                        <a:t> Score Comparison for Density One,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0.3928 (</a:t>
                      </a:r>
                      <a:r>
                        <a:rPr lang="en-US" b="1" dirty="0" smtClean="0"/>
                        <a:t>0.3970</a:t>
                      </a:r>
                      <a:r>
                        <a:rPr lang="en-US" dirty="0" smtClean="0"/>
                        <a:t>)</a:t>
                      </a:r>
                      <a:endParaRPr lang="en-US" dirty="0"/>
                    </a:p>
                  </a:txBody>
                  <a:tcPr>
                    <a:solidFill>
                      <a:schemeClr val="accent6"/>
                    </a:solidFill>
                  </a:tcPr>
                </a:tc>
                <a:tc>
                  <a:txBody>
                    <a:bodyPr/>
                    <a:lstStyle/>
                    <a:p>
                      <a:r>
                        <a:rPr lang="en-US" dirty="0" smtClean="0"/>
                        <a:t>0.0662 </a:t>
                      </a:r>
                      <a:r>
                        <a:rPr lang="en-US" b="0" dirty="0" smtClean="0"/>
                        <a:t>(</a:t>
                      </a:r>
                      <a:r>
                        <a:rPr lang="en-US" b="1" dirty="0" smtClean="0"/>
                        <a:t>0.0659</a:t>
                      </a:r>
                      <a:r>
                        <a:rPr lang="en-US" dirty="0" smtClean="0"/>
                        <a:t>)</a:t>
                      </a:r>
                      <a:endParaRPr lang="en-US" b="1" dirty="0"/>
                    </a:p>
                  </a:txBody>
                  <a:tcPr>
                    <a:solidFill>
                      <a:schemeClr val="accent6"/>
                    </a:solidFill>
                  </a:tcPr>
                </a:tc>
                <a:tc>
                  <a:txBody>
                    <a:bodyPr/>
                    <a:lstStyle/>
                    <a:p>
                      <a:r>
                        <a:rPr lang="en-US" dirty="0" smtClean="0"/>
                        <a:t>0.2574 </a:t>
                      </a:r>
                      <a:r>
                        <a:rPr lang="en-US" b="0" dirty="0" smtClean="0"/>
                        <a:t>(</a:t>
                      </a:r>
                      <a:r>
                        <a:rPr lang="en-US" b="1" dirty="0" smtClean="0"/>
                        <a:t>0.2567</a:t>
                      </a:r>
                      <a:r>
                        <a:rPr lang="en-US" dirty="0" smtClean="0"/>
                        <a:t>)</a:t>
                      </a:r>
                      <a:endParaRPr lang="en-US" b="1" dirty="0"/>
                    </a:p>
                  </a:txBody>
                  <a:tcPr>
                    <a:solidFill>
                      <a:schemeClr val="accent6"/>
                    </a:solidFill>
                  </a:tcPr>
                </a:tc>
                <a:tc>
                  <a:txBody>
                    <a:bodyPr/>
                    <a:lstStyle/>
                    <a:p>
                      <a:r>
                        <a:rPr lang="en-US" dirty="0" smtClean="0"/>
                        <a:t>2.3013</a:t>
                      </a:r>
                      <a:r>
                        <a:rPr lang="en-US" b="1" dirty="0" smtClean="0"/>
                        <a:t> </a:t>
                      </a:r>
                      <a:r>
                        <a:rPr lang="en-US" b="0" dirty="0" smtClean="0"/>
                        <a:t>(</a:t>
                      </a:r>
                      <a:r>
                        <a:rPr lang="en-US" b="1" dirty="0" smtClean="0"/>
                        <a:t>2.2724</a:t>
                      </a:r>
                      <a:r>
                        <a:rPr lang="en-US" dirty="0" smtClean="0"/>
                        <a:t>)</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 (?)</a:t>
                      </a:r>
                      <a:endParaRPr lang="en-US" b="1" dirty="0"/>
                    </a:p>
                  </a:txBody>
                  <a:tcPr>
                    <a:solidFill>
                      <a:schemeClr val="accent6"/>
                    </a:solidFill>
                  </a:tcPr>
                </a:tc>
                <a:tc>
                  <a:txBody>
                    <a:bodyPr/>
                    <a:lstStyle/>
                    <a:p>
                      <a:r>
                        <a:rPr lang="en-US" b="0" dirty="0" smtClean="0"/>
                        <a:t>0.3927</a:t>
                      </a:r>
                      <a:r>
                        <a:rPr lang="en-US" u="none" dirty="0" smtClean="0"/>
                        <a:t> (</a:t>
                      </a:r>
                      <a:r>
                        <a:rPr lang="en-US" b="1" dirty="0" smtClean="0"/>
                        <a:t>0.3969</a:t>
                      </a:r>
                      <a:r>
                        <a:rPr lang="en-US" dirty="0" smtClean="0"/>
                        <a:t>)</a:t>
                      </a:r>
                      <a:endParaRPr lang="en-US" u="none" dirty="0"/>
                    </a:p>
                  </a:txBody>
                  <a:tcPr>
                    <a:solidFill>
                      <a:schemeClr val="accent6"/>
                    </a:solidFill>
                  </a:tcPr>
                </a:tc>
                <a:tc>
                  <a:txBody>
                    <a:bodyPr/>
                    <a:lstStyle/>
                    <a:p>
                      <a:r>
                        <a:rPr lang="en-US" dirty="0" smtClean="0"/>
                        <a:t>0.0663 </a:t>
                      </a:r>
                      <a:r>
                        <a:rPr lang="en-US" u="none" dirty="0" smtClean="0"/>
                        <a:t>(</a:t>
                      </a:r>
                      <a:r>
                        <a:rPr lang="en-US" b="1" dirty="0" smtClean="0"/>
                        <a:t>0.0659</a:t>
                      </a:r>
                      <a:r>
                        <a:rPr lang="en-US" dirty="0" smtClean="0"/>
                        <a:t>)</a:t>
                      </a:r>
                      <a:endParaRPr lang="en-US" b="1" u="none" dirty="0"/>
                    </a:p>
                  </a:txBody>
                  <a:tcPr>
                    <a:solidFill>
                      <a:schemeClr val="accent6"/>
                    </a:solidFill>
                  </a:tcPr>
                </a:tc>
                <a:tc>
                  <a:txBody>
                    <a:bodyPr/>
                    <a:lstStyle/>
                    <a:p>
                      <a:r>
                        <a:rPr lang="en-US" dirty="0" smtClean="0"/>
                        <a:t>0.2574 (</a:t>
                      </a:r>
                      <a:r>
                        <a:rPr lang="en-US" b="1" dirty="0" smtClean="0"/>
                        <a:t>0.2568</a:t>
                      </a:r>
                      <a:r>
                        <a:rPr lang="en-US" dirty="0" smtClean="0"/>
                        <a:t>)</a:t>
                      </a:r>
                      <a:endParaRPr lang="en-US" b="1" u="none" dirty="0"/>
                    </a:p>
                  </a:txBody>
                  <a:tcPr>
                    <a:solidFill>
                      <a:schemeClr val="accent6"/>
                    </a:solidFill>
                  </a:tcPr>
                </a:tc>
                <a:tc>
                  <a:txBody>
                    <a:bodyPr/>
                    <a:lstStyle/>
                    <a:p>
                      <a:r>
                        <a:rPr lang="en-US" dirty="0" smtClean="0"/>
                        <a:t>0.0230</a:t>
                      </a:r>
                      <a:r>
                        <a:rPr lang="en-US" b="1" u="none" dirty="0" smtClean="0"/>
                        <a:t> </a:t>
                      </a:r>
                      <a:r>
                        <a:rPr lang="en-US" b="0" u="none" dirty="0" smtClean="0"/>
                        <a:t>(</a:t>
                      </a:r>
                      <a:r>
                        <a:rPr lang="en-US" b="1" dirty="0" smtClean="0"/>
                        <a:t>0.0227</a:t>
                      </a:r>
                      <a:r>
                        <a:rPr lang="en-US" dirty="0" smtClean="0"/>
                        <a:t>)</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u="none" dirty="0" smtClean="0"/>
                        <a:t>0</a:t>
                      </a:r>
                      <a:endParaRPr lang="en-US" u="none" dirty="0"/>
                    </a:p>
                  </a:txBody>
                  <a:tcPr>
                    <a:solidFill>
                      <a:schemeClr val="accent6"/>
                    </a:solidFill>
                  </a:tcPr>
                </a:tc>
                <a:tc>
                  <a:txBody>
                    <a:bodyPr/>
                    <a:lstStyle/>
                    <a:p>
                      <a:r>
                        <a:rPr lang="en-US" b="1" dirty="0" smtClean="0"/>
                        <a:t>0.1091</a:t>
                      </a:r>
                      <a:r>
                        <a:rPr lang="en-US" dirty="0" smtClean="0"/>
                        <a:t> (0.1093)</a:t>
                      </a:r>
                      <a:endParaRPr lang="en-US" b="1" u="none" dirty="0"/>
                    </a:p>
                  </a:txBody>
                  <a:tcPr>
                    <a:solidFill>
                      <a:schemeClr val="accent6"/>
                    </a:solidFill>
                  </a:tcPr>
                </a:tc>
                <a:tc>
                  <a:txBody>
                    <a:bodyPr/>
                    <a:lstStyle/>
                    <a:p>
                      <a:r>
                        <a:rPr lang="en-US" b="1" dirty="0" smtClean="0"/>
                        <a:t>0.3303</a:t>
                      </a:r>
                      <a:r>
                        <a:rPr lang="en-US" dirty="0" smtClean="0"/>
                        <a:t> (0.0310)</a:t>
                      </a:r>
                      <a:endParaRPr lang="en-US" b="1" u="none" dirty="0"/>
                    </a:p>
                  </a:txBody>
                  <a:tcPr>
                    <a:solidFill>
                      <a:schemeClr val="accent6"/>
                    </a:solidFill>
                  </a:tcPr>
                </a:tc>
                <a:tc>
                  <a:txBody>
                    <a:bodyPr/>
                    <a:lstStyle/>
                    <a:p>
                      <a:r>
                        <a:rPr lang="en-US" dirty="0" smtClean="0"/>
                        <a:t>0.0309 (</a:t>
                      </a:r>
                      <a:r>
                        <a:rPr lang="en-US" b="1" dirty="0" smtClean="0"/>
                        <a:t>0.3306</a:t>
                      </a:r>
                      <a:r>
                        <a:rPr lang="en-US" dirty="0" smtClean="0"/>
                        <a:t>)</a:t>
                      </a:r>
                      <a:endParaRPr lang="en-US" b="1"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5587219"/>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8:</a:t>
                      </a:r>
                      <a:r>
                        <a:rPr lang="en-US" baseline="0" dirty="0" smtClean="0"/>
                        <a:t> Score Comparison for Density One,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0.3174</a:t>
                      </a:r>
                      <a:endParaRPr lang="en-US" dirty="0"/>
                    </a:p>
                  </a:txBody>
                  <a:tcPr>
                    <a:solidFill>
                      <a:schemeClr val="accent6"/>
                    </a:solidFill>
                  </a:tcPr>
                </a:tc>
                <a:tc>
                  <a:txBody>
                    <a:bodyPr/>
                    <a:lstStyle/>
                    <a:p>
                      <a:r>
                        <a:rPr lang="en-US" dirty="0" smtClean="0"/>
                        <a:t>0.0768</a:t>
                      </a:r>
                      <a:endParaRPr lang="en-US" b="1" dirty="0"/>
                    </a:p>
                  </a:txBody>
                  <a:tcPr>
                    <a:solidFill>
                      <a:schemeClr val="accent6"/>
                    </a:solidFill>
                  </a:tcPr>
                </a:tc>
                <a:tc>
                  <a:txBody>
                    <a:bodyPr/>
                    <a:lstStyle/>
                    <a:p>
                      <a:r>
                        <a:rPr lang="en-US" dirty="0" smtClean="0"/>
                        <a:t>0.2772</a:t>
                      </a:r>
                      <a:endParaRPr lang="en-US" b="1" dirty="0"/>
                    </a:p>
                  </a:txBody>
                  <a:tcPr>
                    <a:solidFill>
                      <a:schemeClr val="accent6"/>
                    </a:solidFill>
                  </a:tcPr>
                </a:tc>
                <a:tc>
                  <a:txBody>
                    <a:bodyPr/>
                    <a:lstStyle/>
                    <a:p>
                      <a:r>
                        <a:rPr lang="en-US" dirty="0" smtClean="0"/>
                        <a:t>2.3268</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0.3178</a:t>
                      </a:r>
                      <a:endParaRPr lang="en-US" u="none" dirty="0"/>
                    </a:p>
                  </a:txBody>
                  <a:tcPr>
                    <a:solidFill>
                      <a:schemeClr val="accent6"/>
                    </a:solidFill>
                  </a:tcPr>
                </a:tc>
                <a:tc>
                  <a:txBody>
                    <a:bodyPr/>
                    <a:lstStyle/>
                    <a:p>
                      <a:r>
                        <a:rPr lang="en-US" dirty="0" smtClean="0"/>
                        <a:t>0.0768</a:t>
                      </a:r>
                      <a:endParaRPr lang="en-US" b="1" u="none" dirty="0"/>
                    </a:p>
                  </a:txBody>
                  <a:tcPr>
                    <a:solidFill>
                      <a:schemeClr val="accent6"/>
                    </a:solidFill>
                  </a:tcPr>
                </a:tc>
                <a:tc>
                  <a:txBody>
                    <a:bodyPr/>
                    <a:lstStyle/>
                    <a:p>
                      <a:r>
                        <a:rPr lang="en-US" dirty="0" smtClean="0"/>
                        <a:t>0.2771</a:t>
                      </a:r>
                      <a:endParaRPr lang="en-US" b="1" u="none" dirty="0"/>
                    </a:p>
                  </a:txBody>
                  <a:tcPr>
                    <a:solidFill>
                      <a:schemeClr val="accent6"/>
                    </a:solidFill>
                  </a:tcPr>
                </a:tc>
                <a:tc>
                  <a:txBody>
                    <a:bodyPr/>
                    <a:lstStyle/>
                    <a:p>
                      <a:r>
                        <a:rPr lang="en-US" dirty="0" smtClean="0"/>
                        <a:t>0.0233</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u="none" dirty="0"/>
                    </a:p>
                  </a:txBody>
                  <a:tcPr>
                    <a:solidFill>
                      <a:schemeClr val="accent6"/>
                    </a:solidFill>
                  </a:tcPr>
                </a:tc>
                <a:tc>
                  <a:txBody>
                    <a:bodyPr/>
                    <a:lstStyle/>
                    <a:p>
                      <a:r>
                        <a:rPr lang="en-US" dirty="0" smtClean="0"/>
                        <a:t>0.1126</a:t>
                      </a:r>
                      <a:endParaRPr lang="en-US" b="1" u="none" dirty="0"/>
                    </a:p>
                  </a:txBody>
                  <a:tcPr>
                    <a:solidFill>
                      <a:schemeClr val="accent6"/>
                    </a:solidFill>
                  </a:tcPr>
                </a:tc>
                <a:tc>
                  <a:txBody>
                    <a:bodyPr/>
                    <a:lstStyle/>
                    <a:p>
                      <a:r>
                        <a:rPr lang="en-US" dirty="0" smtClean="0"/>
                        <a:t>0.0313</a:t>
                      </a:r>
                      <a:endParaRPr lang="en-US" b="1" u="none" dirty="0"/>
                    </a:p>
                  </a:txBody>
                  <a:tcPr>
                    <a:solidFill>
                      <a:schemeClr val="accent6"/>
                    </a:solidFill>
                  </a:tcPr>
                </a:tc>
                <a:tc>
                  <a:txBody>
                    <a:bodyPr/>
                    <a:lstStyle/>
                    <a:p>
                      <a:r>
                        <a:rPr lang="en-US" dirty="0" smtClean="0"/>
                        <a:t>0.3355</a:t>
                      </a:r>
                      <a:endParaRPr lang="en-US" b="1" u="none" dirty="0"/>
                    </a:p>
                  </a:txBody>
                  <a:tcPr>
                    <a:solidFill>
                      <a:schemeClr val="accent6"/>
                    </a:solidFill>
                  </a:tcPr>
                </a:tc>
                <a:extLst>
                  <a:ext uri="{0D108BD9-81ED-4DB2-BD59-A6C34878D82A}">
                    <a16:rowId xmlns:a16="http://schemas.microsoft.com/office/drawing/2014/main" val="3342755773"/>
                  </a:ext>
                </a:extLst>
              </a:tr>
            </a:tbl>
          </a:graphicData>
        </a:graphic>
      </p:graphicFrame>
    </p:spTree>
    <p:extLst>
      <p:ext uri="{BB962C8B-B14F-4D97-AF65-F5344CB8AC3E}">
        <p14:creationId xmlns:p14="http://schemas.microsoft.com/office/powerpoint/2010/main" val="6538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263259"/>
              </p:ext>
            </p:extLst>
          </p:nvPr>
        </p:nvGraphicFramePr>
        <p:xfrm>
          <a:off x="341970" y="125528"/>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9:</a:t>
                      </a:r>
                      <a:r>
                        <a:rPr lang="en-US" baseline="0" dirty="0" smtClean="0"/>
                        <a:t> Score Comparison for Density Three,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0.6636</a:t>
                      </a:r>
                      <a:r>
                        <a:rPr lang="en-US" dirty="0" smtClean="0"/>
                        <a:t> (0.6024)</a:t>
                      </a:r>
                      <a:endParaRPr lang="en-US" dirty="0"/>
                    </a:p>
                  </a:txBody>
                  <a:tcPr>
                    <a:solidFill>
                      <a:schemeClr val="accent6"/>
                    </a:solidFill>
                  </a:tcPr>
                </a:tc>
                <a:tc>
                  <a:txBody>
                    <a:bodyPr/>
                    <a:lstStyle/>
                    <a:p>
                      <a:r>
                        <a:rPr lang="en-US" b="1" dirty="0" smtClean="0"/>
                        <a:t>277395.2322</a:t>
                      </a:r>
                      <a:r>
                        <a:rPr lang="en-US" dirty="0" smtClean="0"/>
                        <a:t> </a:t>
                      </a:r>
                      <a:r>
                        <a:rPr lang="en-US" b="0" dirty="0" smtClean="0"/>
                        <a:t>(</a:t>
                      </a:r>
                      <a:r>
                        <a:rPr lang="en-US" dirty="0" smtClean="0"/>
                        <a:t>331969.7890)</a:t>
                      </a:r>
                      <a:endParaRPr lang="en-US" b="1" dirty="0"/>
                    </a:p>
                  </a:txBody>
                  <a:tcPr>
                    <a:solidFill>
                      <a:schemeClr val="accent6"/>
                    </a:solidFill>
                  </a:tcPr>
                </a:tc>
                <a:tc>
                  <a:txBody>
                    <a:bodyPr/>
                    <a:lstStyle/>
                    <a:p>
                      <a:r>
                        <a:rPr lang="en-US" b="1" dirty="0" smtClean="0"/>
                        <a:t>526.6832 </a:t>
                      </a:r>
                      <a:r>
                        <a:rPr lang="en-US" b="0" dirty="0" smtClean="0"/>
                        <a:t>(</a:t>
                      </a:r>
                      <a:r>
                        <a:rPr lang="en-US" dirty="0" smtClean="0"/>
                        <a:t>576.1682)</a:t>
                      </a:r>
                      <a:endParaRPr lang="en-US" b="1" dirty="0"/>
                    </a:p>
                  </a:txBody>
                  <a:tcPr>
                    <a:solidFill>
                      <a:schemeClr val="accent6"/>
                    </a:solidFill>
                  </a:tcPr>
                </a:tc>
                <a:tc>
                  <a:txBody>
                    <a:bodyPr/>
                    <a:lstStyle/>
                    <a:p>
                      <a:r>
                        <a:rPr lang="en-US" b="1" dirty="0" smtClean="0"/>
                        <a:t>0.1410 </a:t>
                      </a:r>
                      <a:r>
                        <a:rPr lang="en-US" b="0" dirty="0" smtClean="0"/>
                        <a:t>(</a:t>
                      </a:r>
                      <a:r>
                        <a:rPr lang="en-US" dirty="0" smtClean="0"/>
                        <a:t>0.1480)</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0" dirty="0" smtClean="0"/>
                        <a:t>Random Forest</a:t>
                      </a:r>
                      <a:endParaRPr lang="en-US" b="0" dirty="0"/>
                    </a:p>
                  </a:txBody>
                  <a:tcPr>
                    <a:solidFill>
                      <a:schemeClr val="accent6"/>
                    </a:solidFill>
                  </a:tcPr>
                </a:tc>
                <a:tc>
                  <a:txBody>
                    <a:bodyPr/>
                    <a:lstStyle/>
                    <a:p>
                      <a:r>
                        <a:rPr lang="en-US" b="1" dirty="0" smtClean="0"/>
                        <a:t>0.6405</a:t>
                      </a:r>
                      <a:r>
                        <a:rPr lang="en-US" u="none" dirty="0" smtClean="0"/>
                        <a:t> (</a:t>
                      </a:r>
                      <a:r>
                        <a:rPr lang="en-US" dirty="0" smtClean="0"/>
                        <a:t>0.5635)</a:t>
                      </a:r>
                      <a:endParaRPr lang="en-US" u="none" dirty="0"/>
                    </a:p>
                  </a:txBody>
                  <a:tcPr>
                    <a:solidFill>
                      <a:schemeClr val="accent6"/>
                    </a:solidFill>
                  </a:tcPr>
                </a:tc>
                <a:tc>
                  <a:txBody>
                    <a:bodyPr/>
                    <a:lstStyle/>
                    <a:p>
                      <a:r>
                        <a:rPr lang="en-US" b="1" dirty="0" smtClean="0"/>
                        <a:t>296433.2675</a:t>
                      </a:r>
                      <a:r>
                        <a:rPr lang="en-US" dirty="0" smtClean="0"/>
                        <a:t> </a:t>
                      </a:r>
                      <a:r>
                        <a:rPr lang="en-US" u="none" dirty="0" smtClean="0"/>
                        <a:t>(</a:t>
                      </a:r>
                      <a:r>
                        <a:rPr lang="en-US" dirty="0" smtClean="0"/>
                        <a:t>364454.9084)</a:t>
                      </a:r>
                      <a:endParaRPr lang="en-US" b="1" u="none" dirty="0"/>
                    </a:p>
                  </a:txBody>
                  <a:tcPr>
                    <a:solidFill>
                      <a:schemeClr val="accent6"/>
                    </a:solidFill>
                  </a:tcPr>
                </a:tc>
                <a:tc>
                  <a:txBody>
                    <a:bodyPr/>
                    <a:lstStyle/>
                    <a:p>
                      <a:r>
                        <a:rPr lang="en-US" b="1" dirty="0" smtClean="0"/>
                        <a:t>544.4569 </a:t>
                      </a:r>
                      <a:r>
                        <a:rPr lang="en-US" dirty="0" smtClean="0"/>
                        <a:t>(603.7010)</a:t>
                      </a:r>
                      <a:endParaRPr lang="en-US" b="1" u="none" dirty="0"/>
                    </a:p>
                  </a:txBody>
                  <a:tcPr>
                    <a:solidFill>
                      <a:schemeClr val="accent6"/>
                    </a:solidFill>
                  </a:tcPr>
                </a:tc>
                <a:tc>
                  <a:txBody>
                    <a:bodyPr/>
                    <a:lstStyle/>
                    <a:p>
                      <a:r>
                        <a:rPr lang="en-US" b="1" dirty="0" smtClean="0"/>
                        <a:t>0.1493</a:t>
                      </a:r>
                      <a:r>
                        <a:rPr lang="en-US" b="1" u="none" dirty="0" smtClean="0"/>
                        <a:t> </a:t>
                      </a:r>
                      <a:r>
                        <a:rPr lang="en-US" b="0" u="none" dirty="0" smtClean="0"/>
                        <a:t>(</a:t>
                      </a:r>
                      <a:r>
                        <a:rPr lang="en-US" dirty="0" smtClean="0"/>
                        <a:t>0.1554)</a:t>
                      </a:r>
                      <a:endParaRPr lang="en-US" b="1" u="none" dirty="0"/>
                    </a:p>
                  </a:txBody>
                  <a:tcPr>
                    <a:solidFill>
                      <a:schemeClr val="accent6"/>
                    </a:solidFill>
                  </a:tcPr>
                </a:tc>
                <a:extLst>
                  <a:ext uri="{0D108BD9-81ED-4DB2-BD59-A6C34878D82A}">
                    <a16:rowId xmlns:a16="http://schemas.microsoft.com/office/drawing/2014/main" val="404145476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07841065"/>
              </p:ext>
            </p:extLst>
          </p:nvPr>
        </p:nvGraphicFramePr>
        <p:xfrm>
          <a:off x="341970" y="2198168"/>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10:</a:t>
                      </a:r>
                      <a:r>
                        <a:rPr lang="en-US" baseline="0" dirty="0" smtClean="0"/>
                        <a:t> Score Comparison for Density Three,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0.5614</a:t>
                      </a:r>
                      <a:endParaRPr lang="en-US" b="1" dirty="0"/>
                    </a:p>
                  </a:txBody>
                  <a:tcPr>
                    <a:solidFill>
                      <a:schemeClr val="accent6"/>
                    </a:solidFill>
                  </a:tcPr>
                </a:tc>
                <a:tc>
                  <a:txBody>
                    <a:bodyPr/>
                    <a:lstStyle/>
                    <a:p>
                      <a:r>
                        <a:rPr lang="en-US" dirty="0" smtClean="0"/>
                        <a:t>374371.7018</a:t>
                      </a:r>
                      <a:endParaRPr lang="en-US" dirty="0"/>
                    </a:p>
                  </a:txBody>
                  <a:tcPr>
                    <a:solidFill>
                      <a:schemeClr val="accent6"/>
                    </a:solidFill>
                  </a:tcPr>
                </a:tc>
                <a:tc>
                  <a:txBody>
                    <a:bodyPr/>
                    <a:lstStyle/>
                    <a:p>
                      <a:r>
                        <a:rPr lang="en-US" dirty="0" smtClean="0"/>
                        <a:t>611.8592</a:t>
                      </a:r>
                      <a:endParaRPr lang="en-US" dirty="0"/>
                    </a:p>
                  </a:txBody>
                  <a:tcPr>
                    <a:solidFill>
                      <a:schemeClr val="accent6"/>
                    </a:solidFill>
                  </a:tcPr>
                </a:tc>
                <a:tc>
                  <a:txBody>
                    <a:bodyPr/>
                    <a:lstStyle/>
                    <a:p>
                      <a:r>
                        <a:rPr lang="en-US" dirty="0" smtClean="0"/>
                        <a:t>0.1512</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0.5486</a:t>
                      </a:r>
                      <a:endParaRPr lang="en-US" b="1" dirty="0"/>
                    </a:p>
                  </a:txBody>
                  <a:tcPr>
                    <a:solidFill>
                      <a:schemeClr val="accent6"/>
                    </a:solidFill>
                  </a:tcPr>
                </a:tc>
                <a:tc>
                  <a:txBody>
                    <a:bodyPr/>
                    <a:lstStyle/>
                    <a:p>
                      <a:r>
                        <a:rPr lang="en-US" dirty="0" smtClean="0"/>
                        <a:t>385329.8807</a:t>
                      </a:r>
                      <a:endParaRPr lang="en-US" b="1" dirty="0"/>
                    </a:p>
                  </a:txBody>
                  <a:tcPr>
                    <a:solidFill>
                      <a:schemeClr val="accent6"/>
                    </a:solidFill>
                  </a:tcPr>
                </a:tc>
                <a:tc>
                  <a:txBody>
                    <a:bodyPr/>
                    <a:lstStyle/>
                    <a:p>
                      <a:r>
                        <a:rPr lang="en-US" dirty="0" smtClean="0"/>
                        <a:t>620.7495</a:t>
                      </a:r>
                      <a:endParaRPr lang="en-US" b="1" dirty="0"/>
                    </a:p>
                  </a:txBody>
                  <a:tcPr>
                    <a:solidFill>
                      <a:schemeClr val="accent6"/>
                    </a:solidFill>
                  </a:tcPr>
                </a:tc>
                <a:tc>
                  <a:txBody>
                    <a:bodyPr/>
                    <a:lstStyle/>
                    <a:p>
                      <a:r>
                        <a:rPr lang="en-US" dirty="0" smtClean="0"/>
                        <a:t>0.1586</a:t>
                      </a:r>
                      <a:endParaRPr lang="en-US" dirty="0"/>
                    </a:p>
                  </a:txBody>
                  <a:tcPr>
                    <a:solidFill>
                      <a:schemeClr val="accent6"/>
                    </a:solidFill>
                  </a:tcPr>
                </a:tc>
                <a:extLst>
                  <a:ext uri="{0D108BD9-81ED-4DB2-BD59-A6C34878D82A}">
                    <a16:rowId xmlns:a16="http://schemas.microsoft.com/office/drawing/2014/main" val="909355363"/>
                  </a:ext>
                </a:extLst>
              </a:tr>
            </a:tbl>
          </a:graphicData>
        </a:graphic>
      </p:graphicFrame>
    </p:spTree>
    <p:extLst>
      <p:ext uri="{BB962C8B-B14F-4D97-AF65-F5344CB8AC3E}">
        <p14:creationId xmlns:p14="http://schemas.microsoft.com/office/powerpoint/2010/main" val="1913920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56634833"/>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11:</a:t>
                      </a:r>
                      <a:r>
                        <a:rPr lang="en-US" baseline="0" dirty="0" smtClean="0"/>
                        <a:t> Score Comparison for Density Three,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b="0" dirty="0" smtClean="0"/>
                        <a:t>0.4546 (</a:t>
                      </a:r>
                      <a:r>
                        <a:rPr lang="en-US" b="1" dirty="0" smtClean="0"/>
                        <a:t>0.4590</a:t>
                      </a:r>
                      <a:r>
                        <a:rPr lang="en-US" b="0" dirty="0" smtClean="0"/>
                        <a:t>)</a:t>
                      </a:r>
                      <a:endParaRPr lang="en-US" b="0" dirty="0"/>
                    </a:p>
                  </a:txBody>
                  <a:tcPr>
                    <a:solidFill>
                      <a:schemeClr val="accent6"/>
                    </a:solidFill>
                  </a:tcPr>
                </a:tc>
                <a:tc>
                  <a:txBody>
                    <a:bodyPr/>
                    <a:lstStyle/>
                    <a:p>
                      <a:r>
                        <a:rPr lang="en-US" b="0" dirty="0" smtClean="0"/>
                        <a:t>0.0662 (</a:t>
                      </a:r>
                      <a:r>
                        <a:rPr lang="en-US" b="1" dirty="0" smtClean="0"/>
                        <a:t>0.0591</a:t>
                      </a:r>
                      <a:r>
                        <a:rPr lang="en-US" b="0" dirty="0" smtClean="0"/>
                        <a:t>)</a:t>
                      </a:r>
                      <a:endParaRPr lang="en-US" b="0" dirty="0"/>
                    </a:p>
                  </a:txBody>
                  <a:tcPr>
                    <a:solidFill>
                      <a:schemeClr val="accent6"/>
                    </a:solidFill>
                  </a:tcPr>
                </a:tc>
                <a:tc>
                  <a:txBody>
                    <a:bodyPr/>
                    <a:lstStyle/>
                    <a:p>
                      <a:r>
                        <a:rPr lang="en-US" b="0" dirty="0" smtClean="0"/>
                        <a:t>0.2574 (</a:t>
                      </a:r>
                      <a:r>
                        <a:rPr lang="en-US" b="1" dirty="0" smtClean="0"/>
                        <a:t>0.2432</a:t>
                      </a:r>
                      <a:r>
                        <a:rPr lang="en-US" b="0" dirty="0" smtClean="0"/>
                        <a:t>)</a:t>
                      </a:r>
                      <a:endParaRPr lang="en-US" b="0" dirty="0"/>
                    </a:p>
                  </a:txBody>
                  <a:tcPr>
                    <a:solidFill>
                      <a:schemeClr val="accent6"/>
                    </a:solidFill>
                  </a:tcPr>
                </a:tc>
                <a:tc>
                  <a:txBody>
                    <a:bodyPr/>
                    <a:lstStyle/>
                    <a:p>
                      <a:r>
                        <a:rPr lang="en-US" dirty="0" smtClean="0"/>
                        <a:t>2.1834 </a:t>
                      </a:r>
                      <a:r>
                        <a:rPr lang="en-US" b="0" dirty="0" smtClean="0"/>
                        <a:t>(</a:t>
                      </a:r>
                      <a:r>
                        <a:rPr lang="en-US" b="1" dirty="0" smtClean="0"/>
                        <a:t>2.1583</a:t>
                      </a:r>
                      <a:r>
                        <a:rPr lang="en-US" b="0" dirty="0" smtClean="0"/>
                        <a:t>)</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0.4546</a:t>
                      </a:r>
                      <a:r>
                        <a:rPr lang="en-US" b="0" u="none" dirty="0" smtClean="0"/>
                        <a:t> (</a:t>
                      </a:r>
                      <a:r>
                        <a:rPr lang="en-US" b="1" dirty="0" smtClean="0"/>
                        <a:t>0.4589</a:t>
                      </a:r>
                      <a:r>
                        <a:rPr lang="en-US" b="0" dirty="0" smtClean="0"/>
                        <a:t>)</a:t>
                      </a:r>
                      <a:endParaRPr lang="en-US" b="0" u="none" dirty="0"/>
                    </a:p>
                  </a:txBody>
                  <a:tcPr>
                    <a:solidFill>
                      <a:schemeClr val="accent6"/>
                    </a:solidFill>
                  </a:tcPr>
                </a:tc>
                <a:tc>
                  <a:txBody>
                    <a:bodyPr/>
                    <a:lstStyle/>
                    <a:p>
                      <a:r>
                        <a:rPr lang="en-US" dirty="0" smtClean="0"/>
                        <a:t>0.0595</a:t>
                      </a:r>
                      <a:r>
                        <a:rPr lang="en-US" b="0" dirty="0" smtClean="0"/>
                        <a:t> </a:t>
                      </a:r>
                      <a:r>
                        <a:rPr lang="en-US" b="0" u="none" dirty="0" smtClean="0"/>
                        <a:t>(</a:t>
                      </a:r>
                      <a:r>
                        <a:rPr lang="en-US" b="1" dirty="0" smtClean="0"/>
                        <a:t>0.0592</a:t>
                      </a:r>
                      <a:r>
                        <a:rPr lang="en-US" b="0" dirty="0" smtClean="0"/>
                        <a:t>)</a:t>
                      </a:r>
                      <a:endParaRPr lang="en-US" b="0" u="none" dirty="0"/>
                    </a:p>
                  </a:txBody>
                  <a:tcPr>
                    <a:solidFill>
                      <a:schemeClr val="accent6"/>
                    </a:solidFill>
                  </a:tcPr>
                </a:tc>
                <a:tc>
                  <a:txBody>
                    <a:bodyPr/>
                    <a:lstStyle/>
                    <a:p>
                      <a:r>
                        <a:rPr lang="en-US" dirty="0" smtClean="0"/>
                        <a:t>0.2439</a:t>
                      </a:r>
                      <a:r>
                        <a:rPr lang="en-US" b="0" dirty="0" smtClean="0"/>
                        <a:t> (</a:t>
                      </a:r>
                      <a:r>
                        <a:rPr lang="en-US" b="1" dirty="0" smtClean="0"/>
                        <a:t>0.2432</a:t>
                      </a:r>
                      <a:r>
                        <a:rPr lang="en-US" b="0" dirty="0" smtClean="0"/>
                        <a:t>)</a:t>
                      </a:r>
                      <a:endParaRPr lang="en-US" b="0" u="none" dirty="0"/>
                    </a:p>
                  </a:txBody>
                  <a:tcPr>
                    <a:solidFill>
                      <a:schemeClr val="accent6"/>
                    </a:solidFill>
                  </a:tcPr>
                </a:tc>
                <a:tc>
                  <a:txBody>
                    <a:bodyPr/>
                    <a:lstStyle/>
                    <a:p>
                      <a:r>
                        <a:rPr lang="en-US" dirty="0" smtClean="0"/>
                        <a:t>0.0218</a:t>
                      </a:r>
                      <a:r>
                        <a:rPr lang="en-US" b="0" u="none" dirty="0" smtClean="0"/>
                        <a:t> (</a:t>
                      </a:r>
                      <a:r>
                        <a:rPr lang="en-US" b="1" dirty="0" smtClean="0"/>
                        <a:t>0.0216</a:t>
                      </a:r>
                      <a:r>
                        <a:rPr lang="en-US" b="0" dirty="0" smtClean="0"/>
                        <a:t>)</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b="1" dirty="0" smtClean="0"/>
                        <a:t>0.1091</a:t>
                      </a:r>
                      <a:r>
                        <a:rPr lang="en-US" b="0" dirty="0" smtClean="0"/>
                        <a:t> (</a:t>
                      </a:r>
                      <a:r>
                        <a:rPr lang="en-US" dirty="0" smtClean="0"/>
                        <a:t>0.1093</a:t>
                      </a:r>
                      <a:r>
                        <a:rPr lang="en-US" b="0" dirty="0" smtClean="0"/>
                        <a:t>)</a:t>
                      </a:r>
                      <a:endParaRPr lang="en-US" b="0" u="none" dirty="0"/>
                    </a:p>
                  </a:txBody>
                  <a:tcPr>
                    <a:solidFill>
                      <a:schemeClr val="accent6"/>
                    </a:solidFill>
                  </a:tcPr>
                </a:tc>
                <a:tc>
                  <a:txBody>
                    <a:bodyPr/>
                    <a:lstStyle/>
                    <a:p>
                      <a:r>
                        <a:rPr lang="en-US" dirty="0" smtClean="0"/>
                        <a:t>0.3303</a:t>
                      </a:r>
                      <a:r>
                        <a:rPr lang="en-US" b="0" dirty="0" smtClean="0"/>
                        <a:t> (</a:t>
                      </a:r>
                      <a:r>
                        <a:rPr lang="en-US" b="1" dirty="0" smtClean="0"/>
                        <a:t>0.0310</a:t>
                      </a:r>
                      <a:r>
                        <a:rPr lang="en-US" b="0" dirty="0" smtClean="0"/>
                        <a:t>)</a:t>
                      </a:r>
                      <a:endParaRPr lang="en-US" b="0" u="none" dirty="0"/>
                    </a:p>
                  </a:txBody>
                  <a:tcPr>
                    <a:solidFill>
                      <a:schemeClr val="accent6"/>
                    </a:solidFill>
                  </a:tcPr>
                </a:tc>
                <a:tc>
                  <a:txBody>
                    <a:bodyPr/>
                    <a:lstStyle/>
                    <a:p>
                      <a:r>
                        <a:rPr lang="en-US" b="1" dirty="0" smtClean="0"/>
                        <a:t>0.0309</a:t>
                      </a:r>
                      <a:r>
                        <a:rPr lang="en-US" b="0" dirty="0" smtClean="0"/>
                        <a:t> (</a:t>
                      </a:r>
                      <a:r>
                        <a:rPr lang="en-US" dirty="0" smtClean="0"/>
                        <a:t>0.3306</a:t>
                      </a:r>
                      <a:r>
                        <a:rPr lang="en-US" b="0" dirty="0" smtClean="0"/>
                        <a:t>)</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46693639"/>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12:</a:t>
                      </a:r>
                      <a:r>
                        <a:rPr lang="en-US" baseline="0" dirty="0" smtClean="0"/>
                        <a:t> Score Comparison for Density Three,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0.3864</a:t>
                      </a:r>
                      <a:endParaRPr lang="en-US" dirty="0"/>
                    </a:p>
                  </a:txBody>
                  <a:tcPr>
                    <a:solidFill>
                      <a:schemeClr val="accent6"/>
                    </a:solidFill>
                  </a:tcPr>
                </a:tc>
                <a:tc>
                  <a:txBody>
                    <a:bodyPr/>
                    <a:lstStyle/>
                    <a:p>
                      <a:r>
                        <a:rPr lang="en-US" dirty="0" smtClean="0"/>
                        <a:t>0.0691</a:t>
                      </a:r>
                      <a:endParaRPr lang="en-US" b="1" dirty="0"/>
                    </a:p>
                  </a:txBody>
                  <a:tcPr>
                    <a:solidFill>
                      <a:schemeClr val="accent6"/>
                    </a:solidFill>
                  </a:tcPr>
                </a:tc>
                <a:tc>
                  <a:txBody>
                    <a:bodyPr/>
                    <a:lstStyle/>
                    <a:p>
                      <a:r>
                        <a:rPr lang="en-US" dirty="0" smtClean="0"/>
                        <a:t>0.2628</a:t>
                      </a:r>
                      <a:endParaRPr lang="en-US" b="1" dirty="0"/>
                    </a:p>
                  </a:txBody>
                  <a:tcPr>
                    <a:solidFill>
                      <a:schemeClr val="accent6"/>
                    </a:solidFill>
                  </a:tcPr>
                </a:tc>
                <a:tc>
                  <a:txBody>
                    <a:bodyPr/>
                    <a:lstStyle/>
                    <a:p>
                      <a:r>
                        <a:rPr lang="en-US" dirty="0" smtClean="0"/>
                        <a:t>2.1957</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0.3866</a:t>
                      </a:r>
                      <a:endParaRPr lang="en-US" u="none" dirty="0"/>
                    </a:p>
                  </a:txBody>
                  <a:tcPr>
                    <a:solidFill>
                      <a:schemeClr val="accent6"/>
                    </a:solidFill>
                  </a:tcPr>
                </a:tc>
                <a:tc>
                  <a:txBody>
                    <a:bodyPr/>
                    <a:lstStyle/>
                    <a:p>
                      <a:r>
                        <a:rPr lang="en-US" dirty="0" smtClean="0"/>
                        <a:t>0.0690</a:t>
                      </a:r>
                      <a:endParaRPr lang="en-US" b="1" u="none" dirty="0"/>
                    </a:p>
                  </a:txBody>
                  <a:tcPr>
                    <a:solidFill>
                      <a:schemeClr val="accent6"/>
                    </a:solidFill>
                  </a:tcPr>
                </a:tc>
                <a:tc>
                  <a:txBody>
                    <a:bodyPr/>
                    <a:lstStyle/>
                    <a:p>
                      <a:r>
                        <a:rPr lang="en-US" dirty="0" smtClean="0"/>
                        <a:t>0.2628</a:t>
                      </a:r>
                      <a:endParaRPr lang="en-US" b="1" u="none" dirty="0"/>
                    </a:p>
                  </a:txBody>
                  <a:tcPr>
                    <a:solidFill>
                      <a:schemeClr val="accent6"/>
                    </a:solidFill>
                  </a:tcPr>
                </a:tc>
                <a:tc>
                  <a:txBody>
                    <a:bodyPr/>
                    <a:lstStyle/>
                    <a:p>
                      <a:r>
                        <a:rPr lang="en-US" dirty="0" smtClean="0"/>
                        <a:t>0.0220</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u="none" dirty="0"/>
                    </a:p>
                  </a:txBody>
                  <a:tcPr>
                    <a:solidFill>
                      <a:schemeClr val="accent6"/>
                    </a:solidFill>
                  </a:tcPr>
                </a:tc>
                <a:tc>
                  <a:txBody>
                    <a:bodyPr/>
                    <a:lstStyle/>
                    <a:p>
                      <a:r>
                        <a:rPr lang="en-US" dirty="0" smtClean="0"/>
                        <a:t>0.1126</a:t>
                      </a:r>
                      <a:endParaRPr lang="en-US" b="1" u="none" dirty="0"/>
                    </a:p>
                  </a:txBody>
                  <a:tcPr>
                    <a:solidFill>
                      <a:schemeClr val="accent6"/>
                    </a:solidFill>
                  </a:tcPr>
                </a:tc>
                <a:tc>
                  <a:txBody>
                    <a:bodyPr/>
                    <a:lstStyle/>
                    <a:p>
                      <a:r>
                        <a:rPr lang="en-US" dirty="0" smtClean="0"/>
                        <a:t>0.0313</a:t>
                      </a:r>
                      <a:endParaRPr lang="en-US" b="1" u="none" dirty="0"/>
                    </a:p>
                  </a:txBody>
                  <a:tcPr>
                    <a:solidFill>
                      <a:schemeClr val="accent6"/>
                    </a:solidFill>
                  </a:tcPr>
                </a:tc>
                <a:tc>
                  <a:txBody>
                    <a:bodyPr/>
                    <a:lstStyle/>
                    <a:p>
                      <a:r>
                        <a:rPr lang="en-US" dirty="0" smtClean="0"/>
                        <a:t>0.3355</a:t>
                      </a:r>
                      <a:endParaRPr lang="en-US" b="1" u="none" dirty="0"/>
                    </a:p>
                  </a:txBody>
                  <a:tcPr>
                    <a:solidFill>
                      <a:schemeClr val="accent6"/>
                    </a:solidFill>
                  </a:tcPr>
                </a:tc>
                <a:extLst>
                  <a:ext uri="{0D108BD9-81ED-4DB2-BD59-A6C34878D82A}">
                    <a16:rowId xmlns:a16="http://schemas.microsoft.com/office/drawing/2014/main" val="1356645655"/>
                  </a:ext>
                </a:extLst>
              </a:tr>
            </a:tbl>
          </a:graphicData>
        </a:graphic>
      </p:graphicFrame>
    </p:spTree>
    <p:extLst>
      <p:ext uri="{BB962C8B-B14F-4D97-AF65-F5344CB8AC3E}">
        <p14:creationId xmlns:p14="http://schemas.microsoft.com/office/powerpoint/2010/main" val="222773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8420869"/>
              </p:ext>
            </p:extLst>
          </p:nvPr>
        </p:nvGraphicFramePr>
        <p:xfrm>
          <a:off x="341970" y="125528"/>
          <a:ext cx="8460060" cy="2072640"/>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13:</a:t>
                      </a:r>
                      <a:r>
                        <a:rPr lang="en-US" baseline="0" dirty="0" smtClean="0"/>
                        <a:t> Score Comparison for Density Five,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0.6953</a:t>
                      </a:r>
                      <a:r>
                        <a:rPr lang="en-US" dirty="0" smtClean="0"/>
                        <a:t> (0.6397)</a:t>
                      </a:r>
                      <a:endParaRPr lang="en-US" b="1" dirty="0"/>
                    </a:p>
                  </a:txBody>
                  <a:tcPr>
                    <a:solidFill>
                      <a:schemeClr val="accent6"/>
                    </a:solidFill>
                  </a:tcPr>
                </a:tc>
                <a:tc>
                  <a:txBody>
                    <a:bodyPr/>
                    <a:lstStyle/>
                    <a:p>
                      <a:r>
                        <a:rPr lang="en-US" b="1" dirty="0" smtClean="0"/>
                        <a:t>251218.1861</a:t>
                      </a:r>
                      <a:r>
                        <a:rPr lang="en-US" dirty="0" smtClean="0"/>
                        <a:t> (300821.4735)</a:t>
                      </a:r>
                      <a:endParaRPr lang="en-US" b="1" dirty="0"/>
                    </a:p>
                  </a:txBody>
                  <a:tcPr>
                    <a:solidFill>
                      <a:schemeClr val="accent6"/>
                    </a:solidFill>
                  </a:tcPr>
                </a:tc>
                <a:tc>
                  <a:txBody>
                    <a:bodyPr/>
                    <a:lstStyle/>
                    <a:p>
                      <a:r>
                        <a:rPr lang="en-US" b="1" dirty="0" smtClean="0"/>
                        <a:t>501.2167 </a:t>
                      </a:r>
                      <a:r>
                        <a:rPr lang="en-US" dirty="0" smtClean="0"/>
                        <a:t>(548.4719)</a:t>
                      </a:r>
                      <a:endParaRPr lang="en-US" b="1" dirty="0"/>
                    </a:p>
                  </a:txBody>
                  <a:tcPr>
                    <a:solidFill>
                      <a:schemeClr val="accent6"/>
                    </a:solidFill>
                  </a:tcPr>
                </a:tc>
                <a:tc>
                  <a:txBody>
                    <a:bodyPr/>
                    <a:lstStyle/>
                    <a:p>
                      <a:r>
                        <a:rPr lang="en-US" b="1" dirty="0" smtClean="0"/>
                        <a:t>0.1332</a:t>
                      </a:r>
                      <a:r>
                        <a:rPr lang="en-US" dirty="0" smtClean="0"/>
                        <a:t> (0.1394)</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dirty="0" smtClean="0"/>
                        <a:t>Random Forest</a:t>
                      </a:r>
                      <a:endParaRPr lang="en-US" dirty="0"/>
                    </a:p>
                  </a:txBody>
                  <a:tcPr>
                    <a:solidFill>
                      <a:schemeClr val="accent6"/>
                    </a:solidFill>
                  </a:tcPr>
                </a:tc>
                <a:tc>
                  <a:txBody>
                    <a:bodyPr/>
                    <a:lstStyle/>
                    <a:p>
                      <a:r>
                        <a:rPr lang="en-US" b="1" dirty="0" smtClean="0"/>
                        <a:t>0.6721</a:t>
                      </a:r>
                      <a:r>
                        <a:rPr lang="en-US" dirty="0" smtClean="0"/>
                        <a:t> (0.6031)</a:t>
                      </a:r>
                      <a:endParaRPr lang="en-US" b="1" dirty="0"/>
                    </a:p>
                  </a:txBody>
                  <a:tcPr>
                    <a:solidFill>
                      <a:schemeClr val="accent6"/>
                    </a:solidFill>
                  </a:tcPr>
                </a:tc>
                <a:tc>
                  <a:txBody>
                    <a:bodyPr/>
                    <a:lstStyle/>
                    <a:p>
                      <a:r>
                        <a:rPr lang="en-US" b="1" dirty="0" smtClean="0"/>
                        <a:t>270348.6326 </a:t>
                      </a:r>
                      <a:r>
                        <a:rPr lang="en-US" dirty="0" smtClean="0"/>
                        <a:t>(331368.1424)</a:t>
                      </a:r>
                      <a:endParaRPr lang="en-US" b="1" dirty="0"/>
                    </a:p>
                  </a:txBody>
                  <a:tcPr>
                    <a:solidFill>
                      <a:schemeClr val="accent6"/>
                    </a:solidFill>
                  </a:tcPr>
                </a:tc>
                <a:tc>
                  <a:txBody>
                    <a:bodyPr/>
                    <a:lstStyle/>
                    <a:p>
                      <a:r>
                        <a:rPr lang="en-US" b="1" dirty="0" smtClean="0"/>
                        <a:t>519.9506 </a:t>
                      </a:r>
                      <a:r>
                        <a:rPr lang="en-US" dirty="0" smtClean="0"/>
                        <a:t>(575.6458)</a:t>
                      </a:r>
                      <a:endParaRPr lang="en-US" b="1" dirty="0"/>
                    </a:p>
                  </a:txBody>
                  <a:tcPr>
                    <a:solidFill>
                      <a:schemeClr val="accent6"/>
                    </a:solidFill>
                  </a:tcPr>
                </a:tc>
                <a:tc>
                  <a:txBody>
                    <a:bodyPr/>
                    <a:lstStyle/>
                    <a:p>
                      <a:r>
                        <a:rPr lang="en-US" b="1" dirty="0" smtClean="0"/>
                        <a:t>0.1421</a:t>
                      </a:r>
                      <a:r>
                        <a:rPr lang="en-US" dirty="0" smtClean="0"/>
                        <a:t> (0.1480)</a:t>
                      </a:r>
                      <a:endParaRPr lang="en-US" b="1" dirty="0"/>
                    </a:p>
                  </a:txBody>
                  <a:tcPr>
                    <a:solidFill>
                      <a:schemeClr val="accent6"/>
                    </a:solidFill>
                  </a:tcPr>
                </a:tc>
                <a:extLst>
                  <a:ext uri="{0D108BD9-81ED-4DB2-BD59-A6C34878D82A}">
                    <a16:rowId xmlns:a16="http://schemas.microsoft.com/office/drawing/2014/main" val="41725593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21714783"/>
              </p:ext>
            </p:extLst>
          </p:nvPr>
        </p:nvGraphicFramePr>
        <p:xfrm>
          <a:off x="341970" y="2282597"/>
          <a:ext cx="8460060" cy="1630680"/>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14:</a:t>
                      </a:r>
                      <a:r>
                        <a:rPr lang="en-US" baseline="0" dirty="0" smtClean="0"/>
                        <a:t> Score Comparison for Density Five,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0.5968</a:t>
                      </a:r>
                      <a:endParaRPr lang="en-US" dirty="0"/>
                    </a:p>
                  </a:txBody>
                  <a:tcPr>
                    <a:solidFill>
                      <a:schemeClr val="accent6"/>
                    </a:solidFill>
                  </a:tcPr>
                </a:tc>
                <a:tc>
                  <a:txBody>
                    <a:bodyPr/>
                    <a:lstStyle/>
                    <a:p>
                      <a:r>
                        <a:rPr lang="en-US" dirty="0" smtClean="0"/>
                        <a:t>344173.7049</a:t>
                      </a:r>
                      <a:endParaRPr lang="en-US" dirty="0"/>
                    </a:p>
                  </a:txBody>
                  <a:tcPr>
                    <a:solidFill>
                      <a:schemeClr val="accent6"/>
                    </a:solidFill>
                  </a:tcPr>
                </a:tc>
                <a:tc>
                  <a:txBody>
                    <a:bodyPr/>
                    <a:lstStyle/>
                    <a:p>
                      <a:r>
                        <a:rPr lang="en-US" dirty="0" smtClean="0"/>
                        <a:t>586.6632</a:t>
                      </a:r>
                      <a:endParaRPr lang="en-US" dirty="0"/>
                    </a:p>
                  </a:txBody>
                  <a:tcPr>
                    <a:solidFill>
                      <a:schemeClr val="accent6"/>
                    </a:solidFill>
                  </a:tcPr>
                </a:tc>
                <a:tc>
                  <a:txBody>
                    <a:bodyPr/>
                    <a:lstStyle/>
                    <a:p>
                      <a:r>
                        <a:rPr lang="en-US" dirty="0" smtClean="0"/>
                        <a:t>0.1437</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0.5753</a:t>
                      </a:r>
                      <a:endParaRPr lang="en-US" dirty="0"/>
                    </a:p>
                  </a:txBody>
                  <a:tcPr>
                    <a:solidFill>
                      <a:schemeClr val="accent6"/>
                    </a:solidFill>
                  </a:tcPr>
                </a:tc>
                <a:tc>
                  <a:txBody>
                    <a:bodyPr/>
                    <a:lstStyle/>
                    <a:p>
                      <a:r>
                        <a:rPr lang="en-US" dirty="0" smtClean="0"/>
                        <a:t>362555.8689</a:t>
                      </a:r>
                      <a:endParaRPr lang="en-US" dirty="0"/>
                    </a:p>
                  </a:txBody>
                  <a:tcPr>
                    <a:solidFill>
                      <a:schemeClr val="accent6"/>
                    </a:solidFill>
                  </a:tcPr>
                </a:tc>
                <a:tc>
                  <a:txBody>
                    <a:bodyPr/>
                    <a:lstStyle/>
                    <a:p>
                      <a:r>
                        <a:rPr lang="en-US" dirty="0" smtClean="0"/>
                        <a:t>602.1261</a:t>
                      </a:r>
                      <a:endParaRPr lang="en-US" dirty="0"/>
                    </a:p>
                  </a:txBody>
                  <a:tcPr>
                    <a:solidFill>
                      <a:schemeClr val="accent6"/>
                    </a:solidFill>
                  </a:tcPr>
                </a:tc>
                <a:tc>
                  <a:txBody>
                    <a:bodyPr/>
                    <a:lstStyle/>
                    <a:p>
                      <a:r>
                        <a:rPr lang="en-US" dirty="0" smtClean="0"/>
                        <a:t>0.1506</a:t>
                      </a:r>
                      <a:endParaRPr lang="en-US" dirty="0"/>
                    </a:p>
                  </a:txBody>
                  <a:tcPr>
                    <a:solidFill>
                      <a:schemeClr val="accent6"/>
                    </a:solidFill>
                  </a:tcPr>
                </a:tc>
                <a:extLst>
                  <a:ext uri="{0D108BD9-81ED-4DB2-BD59-A6C34878D82A}">
                    <a16:rowId xmlns:a16="http://schemas.microsoft.com/office/drawing/2014/main" val="1564537919"/>
                  </a:ext>
                </a:extLst>
              </a:tr>
            </a:tbl>
          </a:graphicData>
        </a:graphic>
      </p:graphicFrame>
    </p:spTree>
    <p:extLst>
      <p:ext uri="{BB962C8B-B14F-4D97-AF65-F5344CB8AC3E}">
        <p14:creationId xmlns:p14="http://schemas.microsoft.com/office/powerpoint/2010/main" val="284959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0168076"/>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15:</a:t>
                      </a:r>
                      <a:r>
                        <a:rPr lang="en-US" baseline="0" dirty="0" smtClean="0"/>
                        <a:t> Score Comparison for Density Five,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0.4773</a:t>
                      </a:r>
                      <a:r>
                        <a:rPr lang="en-US" b="0" dirty="0" smtClean="0"/>
                        <a:t> (</a:t>
                      </a:r>
                      <a:r>
                        <a:rPr lang="en-US" b="1" dirty="0" smtClean="0"/>
                        <a:t>0.4843</a:t>
                      </a:r>
                      <a:r>
                        <a:rPr lang="en-US" b="0" dirty="0" smtClean="0"/>
                        <a:t>)</a:t>
                      </a:r>
                      <a:endParaRPr lang="en-US" b="0" dirty="0"/>
                    </a:p>
                  </a:txBody>
                  <a:tcPr>
                    <a:solidFill>
                      <a:schemeClr val="accent6"/>
                    </a:solidFill>
                  </a:tcPr>
                </a:tc>
                <a:tc>
                  <a:txBody>
                    <a:bodyPr/>
                    <a:lstStyle/>
                    <a:p>
                      <a:r>
                        <a:rPr lang="en-US" b="0" dirty="0" smtClean="0"/>
                        <a:t>0.0662 (</a:t>
                      </a:r>
                      <a:r>
                        <a:rPr lang="en-US" b="1" dirty="0" smtClean="0"/>
                        <a:t>0.0564</a:t>
                      </a:r>
                      <a:r>
                        <a:rPr lang="en-US" b="0" dirty="0" smtClean="0"/>
                        <a:t>)</a:t>
                      </a:r>
                      <a:endParaRPr lang="en-US" b="0" dirty="0"/>
                    </a:p>
                  </a:txBody>
                  <a:tcPr>
                    <a:solidFill>
                      <a:schemeClr val="accent6"/>
                    </a:solidFill>
                  </a:tcPr>
                </a:tc>
                <a:tc>
                  <a:txBody>
                    <a:bodyPr/>
                    <a:lstStyle/>
                    <a:p>
                      <a:r>
                        <a:rPr lang="en-US" b="0" dirty="0" smtClean="0"/>
                        <a:t>0.2574 (</a:t>
                      </a:r>
                      <a:r>
                        <a:rPr lang="en-US" b="1" dirty="0" smtClean="0"/>
                        <a:t>0.2374</a:t>
                      </a:r>
                      <a:r>
                        <a:rPr lang="en-US" b="0" dirty="0" smtClean="0"/>
                        <a:t>)</a:t>
                      </a:r>
                      <a:endParaRPr lang="en-US" b="0" dirty="0"/>
                    </a:p>
                  </a:txBody>
                  <a:tcPr>
                    <a:solidFill>
                      <a:schemeClr val="accent6"/>
                    </a:solidFill>
                  </a:tcPr>
                </a:tc>
                <a:tc>
                  <a:txBody>
                    <a:bodyPr/>
                    <a:lstStyle/>
                    <a:p>
                      <a:r>
                        <a:rPr lang="en-US" dirty="0" smtClean="0"/>
                        <a:t>2.1326 </a:t>
                      </a:r>
                      <a:r>
                        <a:rPr lang="en-US" b="0" dirty="0" smtClean="0"/>
                        <a:t>(</a:t>
                      </a:r>
                      <a:r>
                        <a:rPr lang="en-US" b="1" dirty="0" smtClean="0"/>
                        <a:t>2.1052</a:t>
                      </a:r>
                      <a:r>
                        <a:rPr lang="en-US" b="0" dirty="0" smtClean="0"/>
                        <a:t>)</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0.4773</a:t>
                      </a:r>
                      <a:r>
                        <a:rPr lang="en-US" b="0" u="none" dirty="0" smtClean="0"/>
                        <a:t> (</a:t>
                      </a:r>
                      <a:r>
                        <a:rPr lang="en-US" b="1" dirty="0" smtClean="0"/>
                        <a:t>0.4842</a:t>
                      </a:r>
                      <a:r>
                        <a:rPr lang="en-US" b="0" dirty="0" smtClean="0"/>
                        <a:t>)</a:t>
                      </a:r>
                      <a:endParaRPr lang="en-US" b="0" u="none" dirty="0"/>
                    </a:p>
                  </a:txBody>
                  <a:tcPr>
                    <a:solidFill>
                      <a:schemeClr val="accent6"/>
                    </a:solidFill>
                  </a:tcPr>
                </a:tc>
                <a:tc>
                  <a:txBody>
                    <a:bodyPr/>
                    <a:lstStyle/>
                    <a:p>
                      <a:r>
                        <a:rPr lang="en-US" dirty="0" smtClean="0"/>
                        <a:t>0.0570</a:t>
                      </a:r>
                      <a:r>
                        <a:rPr lang="en-US" b="0" dirty="0" smtClean="0"/>
                        <a:t> </a:t>
                      </a:r>
                      <a:r>
                        <a:rPr lang="en-US" b="0" u="none" dirty="0" smtClean="0"/>
                        <a:t>(</a:t>
                      </a:r>
                      <a:r>
                        <a:rPr lang="en-US" b="1" dirty="0" smtClean="0"/>
                        <a:t>0.0564</a:t>
                      </a:r>
                      <a:r>
                        <a:rPr lang="en-US" b="0" dirty="0" smtClean="0"/>
                        <a:t>)</a:t>
                      </a:r>
                      <a:endParaRPr lang="en-US" b="0" u="none" dirty="0"/>
                    </a:p>
                  </a:txBody>
                  <a:tcPr>
                    <a:solidFill>
                      <a:schemeClr val="accent6"/>
                    </a:solidFill>
                  </a:tcPr>
                </a:tc>
                <a:tc>
                  <a:txBody>
                    <a:bodyPr/>
                    <a:lstStyle/>
                    <a:p>
                      <a:r>
                        <a:rPr lang="en-US" dirty="0" smtClean="0"/>
                        <a:t>0.2388</a:t>
                      </a:r>
                      <a:r>
                        <a:rPr lang="en-US" b="0" dirty="0" smtClean="0"/>
                        <a:t> (</a:t>
                      </a:r>
                      <a:r>
                        <a:rPr lang="en-US" b="1" dirty="0" smtClean="0"/>
                        <a:t>0.2375</a:t>
                      </a:r>
                      <a:r>
                        <a:rPr lang="en-US" b="0" dirty="0" smtClean="0"/>
                        <a:t>)</a:t>
                      </a:r>
                      <a:endParaRPr lang="en-US" b="0" u="none" dirty="0"/>
                    </a:p>
                  </a:txBody>
                  <a:tcPr>
                    <a:solidFill>
                      <a:schemeClr val="accent6"/>
                    </a:solidFill>
                  </a:tcPr>
                </a:tc>
                <a:tc>
                  <a:txBody>
                    <a:bodyPr/>
                    <a:lstStyle/>
                    <a:p>
                      <a:r>
                        <a:rPr lang="en-US" dirty="0" smtClean="0"/>
                        <a:t>0.0213</a:t>
                      </a:r>
                      <a:r>
                        <a:rPr lang="en-US" b="0" u="none" dirty="0" smtClean="0"/>
                        <a:t> (</a:t>
                      </a:r>
                      <a:r>
                        <a:rPr lang="en-US" b="1" dirty="0" smtClean="0"/>
                        <a:t>0.0210</a:t>
                      </a:r>
                      <a:r>
                        <a:rPr lang="en-US" b="0" dirty="0" smtClean="0"/>
                        <a:t>)</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b="1" dirty="0" smtClean="0"/>
                        <a:t>0.1091</a:t>
                      </a:r>
                      <a:r>
                        <a:rPr lang="en-US" b="0" dirty="0" smtClean="0"/>
                        <a:t> (</a:t>
                      </a:r>
                      <a:r>
                        <a:rPr lang="en-US" dirty="0" smtClean="0"/>
                        <a:t>0.1093</a:t>
                      </a:r>
                      <a:r>
                        <a:rPr lang="en-US" b="0" dirty="0" smtClean="0"/>
                        <a:t>)</a:t>
                      </a:r>
                      <a:endParaRPr lang="en-US" b="0" u="none" dirty="0"/>
                    </a:p>
                  </a:txBody>
                  <a:tcPr>
                    <a:solidFill>
                      <a:schemeClr val="accent6"/>
                    </a:solidFill>
                  </a:tcPr>
                </a:tc>
                <a:tc>
                  <a:txBody>
                    <a:bodyPr/>
                    <a:lstStyle/>
                    <a:p>
                      <a:r>
                        <a:rPr lang="en-US" b="1" dirty="0" smtClean="0"/>
                        <a:t>0.0309</a:t>
                      </a:r>
                      <a:r>
                        <a:rPr lang="en-US" b="0" dirty="0" smtClean="0"/>
                        <a:t> (</a:t>
                      </a:r>
                      <a:r>
                        <a:rPr lang="en-US" dirty="0" smtClean="0"/>
                        <a:t>0.0310</a:t>
                      </a:r>
                      <a:r>
                        <a:rPr lang="en-US" b="0" dirty="0" smtClean="0"/>
                        <a:t>)</a:t>
                      </a:r>
                      <a:endParaRPr lang="en-US" b="0" u="none" dirty="0"/>
                    </a:p>
                  </a:txBody>
                  <a:tcPr>
                    <a:solidFill>
                      <a:schemeClr val="accent6"/>
                    </a:solidFill>
                  </a:tcPr>
                </a:tc>
                <a:tc>
                  <a:txBody>
                    <a:bodyPr/>
                    <a:lstStyle/>
                    <a:p>
                      <a:r>
                        <a:rPr lang="en-US" b="1" dirty="0" smtClean="0"/>
                        <a:t>0.3303</a:t>
                      </a:r>
                      <a:r>
                        <a:rPr lang="en-US" b="0" dirty="0" smtClean="0"/>
                        <a:t> (</a:t>
                      </a:r>
                      <a:r>
                        <a:rPr lang="en-US" dirty="0" smtClean="0"/>
                        <a:t>0.3306</a:t>
                      </a:r>
                      <a:r>
                        <a:rPr lang="en-US" b="0" dirty="0" smtClean="0"/>
                        <a:t>)</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22392048"/>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16:</a:t>
                      </a:r>
                      <a:r>
                        <a:rPr lang="en-US" baseline="0" dirty="0" smtClean="0"/>
                        <a:t> Score Comparison for Density Five,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0.4057</a:t>
                      </a:r>
                      <a:endParaRPr lang="en-US" b="0" dirty="0"/>
                    </a:p>
                  </a:txBody>
                  <a:tcPr>
                    <a:solidFill>
                      <a:schemeClr val="accent6"/>
                    </a:solidFill>
                  </a:tcPr>
                </a:tc>
                <a:tc>
                  <a:txBody>
                    <a:bodyPr/>
                    <a:lstStyle/>
                    <a:p>
                      <a:r>
                        <a:rPr lang="en-US" dirty="0" smtClean="0"/>
                        <a:t>0.0669</a:t>
                      </a:r>
                      <a:endParaRPr lang="en-US" b="0" dirty="0"/>
                    </a:p>
                  </a:txBody>
                  <a:tcPr>
                    <a:solidFill>
                      <a:schemeClr val="accent6"/>
                    </a:solidFill>
                  </a:tcPr>
                </a:tc>
                <a:tc>
                  <a:txBody>
                    <a:bodyPr/>
                    <a:lstStyle/>
                    <a:p>
                      <a:r>
                        <a:rPr lang="en-US" dirty="0" smtClean="0"/>
                        <a:t>0.2586</a:t>
                      </a:r>
                      <a:endParaRPr lang="en-US" b="0" dirty="0"/>
                    </a:p>
                  </a:txBody>
                  <a:tcPr>
                    <a:solidFill>
                      <a:schemeClr val="accent6"/>
                    </a:solidFill>
                  </a:tcPr>
                </a:tc>
                <a:tc>
                  <a:txBody>
                    <a:bodyPr/>
                    <a:lstStyle/>
                    <a:p>
                      <a:r>
                        <a:rPr lang="en-US" dirty="0" smtClean="0"/>
                        <a:t>2.1410</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0.4059</a:t>
                      </a:r>
                      <a:endParaRPr lang="en-US" b="0" u="none" dirty="0"/>
                    </a:p>
                  </a:txBody>
                  <a:tcPr>
                    <a:solidFill>
                      <a:schemeClr val="accent6"/>
                    </a:solidFill>
                  </a:tcPr>
                </a:tc>
                <a:tc>
                  <a:txBody>
                    <a:bodyPr/>
                    <a:lstStyle/>
                    <a:p>
                      <a:r>
                        <a:rPr lang="en-US" dirty="0" smtClean="0"/>
                        <a:t>0.0669</a:t>
                      </a:r>
                      <a:endParaRPr lang="en-US" b="0" u="none" dirty="0"/>
                    </a:p>
                  </a:txBody>
                  <a:tcPr>
                    <a:solidFill>
                      <a:schemeClr val="accent6"/>
                    </a:solidFill>
                  </a:tcPr>
                </a:tc>
                <a:tc>
                  <a:txBody>
                    <a:bodyPr/>
                    <a:lstStyle/>
                    <a:p>
                      <a:r>
                        <a:rPr lang="en-US" dirty="0" smtClean="0"/>
                        <a:t>0.2586</a:t>
                      </a:r>
                      <a:endParaRPr lang="en-US" b="0" u="none" dirty="0"/>
                    </a:p>
                  </a:txBody>
                  <a:tcPr>
                    <a:solidFill>
                      <a:schemeClr val="accent6"/>
                    </a:solidFill>
                  </a:tcPr>
                </a:tc>
                <a:tc>
                  <a:txBody>
                    <a:bodyPr/>
                    <a:lstStyle/>
                    <a:p>
                      <a:r>
                        <a:rPr lang="en-US" dirty="0" smtClean="0"/>
                        <a:t>0.0215</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b="0" u="none" dirty="0"/>
                    </a:p>
                  </a:txBody>
                  <a:tcPr>
                    <a:solidFill>
                      <a:schemeClr val="accent6"/>
                    </a:solidFill>
                  </a:tcPr>
                </a:tc>
                <a:tc>
                  <a:txBody>
                    <a:bodyPr/>
                    <a:lstStyle/>
                    <a:p>
                      <a:r>
                        <a:rPr lang="en-US" dirty="0" smtClean="0"/>
                        <a:t>0.1126</a:t>
                      </a:r>
                      <a:endParaRPr lang="en-US" b="0" u="none" dirty="0"/>
                    </a:p>
                  </a:txBody>
                  <a:tcPr>
                    <a:solidFill>
                      <a:schemeClr val="accent6"/>
                    </a:solidFill>
                  </a:tcPr>
                </a:tc>
                <a:tc>
                  <a:txBody>
                    <a:bodyPr/>
                    <a:lstStyle/>
                    <a:p>
                      <a:r>
                        <a:rPr lang="en-US" dirty="0" smtClean="0"/>
                        <a:t>0.3355</a:t>
                      </a:r>
                      <a:endParaRPr lang="en-US" b="0" u="none" dirty="0"/>
                    </a:p>
                  </a:txBody>
                  <a:tcPr>
                    <a:solidFill>
                      <a:schemeClr val="accent6"/>
                    </a:solidFill>
                  </a:tcPr>
                </a:tc>
                <a:tc>
                  <a:txBody>
                    <a:bodyPr/>
                    <a:lstStyle/>
                    <a:p>
                      <a:r>
                        <a:rPr lang="en-US" dirty="0" smtClean="0"/>
                        <a:t>0.0313</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spTree>
    <p:extLst>
      <p:ext uri="{BB962C8B-B14F-4D97-AF65-F5344CB8AC3E}">
        <p14:creationId xmlns:p14="http://schemas.microsoft.com/office/powerpoint/2010/main" val="137713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98923361"/>
              </p:ext>
            </p:extLst>
          </p:nvPr>
        </p:nvGraphicFramePr>
        <p:xfrm>
          <a:off x="341967" y="132962"/>
          <a:ext cx="8802035" cy="2072640"/>
        </p:xfrm>
        <a:graphic>
          <a:graphicData uri="http://schemas.openxmlformats.org/drawingml/2006/table">
            <a:tbl>
              <a:tblPr firstRow="1" bandRow="1">
                <a:tableStyleId>{3332D64C-8942-42BA-92D0-258D979DEA1F}</a:tableStyleId>
              </a:tblPr>
              <a:tblGrid>
                <a:gridCol w="1760407">
                  <a:extLst>
                    <a:ext uri="{9D8B030D-6E8A-4147-A177-3AD203B41FA5}">
                      <a16:colId xmlns:a16="http://schemas.microsoft.com/office/drawing/2014/main" val="144455786"/>
                    </a:ext>
                  </a:extLst>
                </a:gridCol>
                <a:gridCol w="1760407">
                  <a:extLst>
                    <a:ext uri="{9D8B030D-6E8A-4147-A177-3AD203B41FA5}">
                      <a16:colId xmlns:a16="http://schemas.microsoft.com/office/drawing/2014/main" val="853180554"/>
                    </a:ext>
                  </a:extLst>
                </a:gridCol>
                <a:gridCol w="1760407">
                  <a:extLst>
                    <a:ext uri="{9D8B030D-6E8A-4147-A177-3AD203B41FA5}">
                      <a16:colId xmlns:a16="http://schemas.microsoft.com/office/drawing/2014/main" val="70337288"/>
                    </a:ext>
                  </a:extLst>
                </a:gridCol>
                <a:gridCol w="1760407">
                  <a:extLst>
                    <a:ext uri="{9D8B030D-6E8A-4147-A177-3AD203B41FA5}">
                      <a16:colId xmlns:a16="http://schemas.microsoft.com/office/drawing/2014/main" val="1732834869"/>
                    </a:ext>
                  </a:extLst>
                </a:gridCol>
                <a:gridCol w="1760407">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a:t>
                      </a:r>
                      <a:r>
                        <a:rPr lang="en-US" dirty="0" smtClean="0"/>
                        <a:t>18:</a:t>
                      </a:r>
                      <a:r>
                        <a:rPr lang="en-US" baseline="0" dirty="0" smtClean="0"/>
                        <a:t> </a:t>
                      </a:r>
                      <a:r>
                        <a:rPr lang="en-US" baseline="0" dirty="0" smtClean="0"/>
                        <a:t>Score Comparison for </a:t>
                      </a:r>
                      <a:r>
                        <a:rPr lang="en-US" baseline="0" dirty="0" smtClean="0"/>
                        <a:t>Baseline, </a:t>
                      </a:r>
                      <a:r>
                        <a:rPr lang="en-US" baseline="0" dirty="0" smtClean="0"/>
                        <a:t>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0.5282</a:t>
                      </a:r>
                      <a:r>
                        <a:rPr lang="en-US" dirty="0" smtClean="0"/>
                        <a:t> (</a:t>
                      </a:r>
                      <a:r>
                        <a:rPr lang="en-US" dirty="0" smtClean="0"/>
                        <a:t>0.4291</a:t>
                      </a:r>
                      <a:r>
                        <a:rPr lang="en-US" dirty="0" smtClean="0"/>
                        <a:t>)</a:t>
                      </a:r>
                      <a:endParaRPr lang="en-US" u="none" dirty="0"/>
                    </a:p>
                  </a:txBody>
                  <a:tcPr>
                    <a:solidFill>
                      <a:schemeClr val="accent6"/>
                    </a:solidFill>
                  </a:tcPr>
                </a:tc>
                <a:tc>
                  <a:txBody>
                    <a:bodyPr/>
                    <a:lstStyle/>
                    <a:p>
                      <a:r>
                        <a:rPr lang="en-US" b="1" dirty="0" smtClean="0"/>
                        <a:t>388951.4360</a:t>
                      </a:r>
                      <a:r>
                        <a:rPr lang="en-US" b="1" dirty="0" smtClean="0"/>
                        <a:t> </a:t>
                      </a:r>
                      <a:r>
                        <a:rPr lang="en-US" dirty="0" smtClean="0"/>
                        <a:t>(</a:t>
                      </a:r>
                      <a:r>
                        <a:rPr lang="en-US" dirty="0" smtClean="0"/>
                        <a:t>476278.6393</a:t>
                      </a:r>
                      <a:r>
                        <a:rPr lang="en-US" dirty="0" smtClean="0"/>
                        <a:t>)</a:t>
                      </a:r>
                      <a:endParaRPr lang="en-US" b="1" u="none" dirty="0"/>
                    </a:p>
                  </a:txBody>
                  <a:tcPr>
                    <a:solidFill>
                      <a:schemeClr val="accent6"/>
                    </a:solidFill>
                  </a:tcPr>
                </a:tc>
                <a:tc>
                  <a:txBody>
                    <a:bodyPr/>
                    <a:lstStyle/>
                    <a:p>
                      <a:r>
                        <a:rPr lang="en-US" b="1" dirty="0" smtClean="0"/>
                        <a:t>623.6597 </a:t>
                      </a:r>
                      <a:r>
                        <a:rPr lang="en-US" dirty="0" smtClean="0"/>
                        <a:t>(</a:t>
                      </a:r>
                      <a:r>
                        <a:rPr lang="en-US" dirty="0" smtClean="0"/>
                        <a:t>690.1294</a:t>
                      </a:r>
                      <a:r>
                        <a:rPr lang="en-US" dirty="0" smtClean="0"/>
                        <a:t>)</a:t>
                      </a:r>
                      <a:endParaRPr lang="en-US" b="1" u="none" dirty="0"/>
                    </a:p>
                  </a:txBody>
                  <a:tcPr>
                    <a:solidFill>
                      <a:schemeClr val="accent6"/>
                    </a:solidFill>
                  </a:tcPr>
                </a:tc>
                <a:tc>
                  <a:txBody>
                    <a:bodyPr/>
                    <a:lstStyle/>
                    <a:p>
                      <a:r>
                        <a:rPr lang="en-US" b="1" dirty="0" smtClean="0"/>
                        <a:t>0.1613</a:t>
                      </a:r>
                      <a:r>
                        <a:rPr lang="en-US" dirty="0" smtClean="0"/>
                        <a:t> (</a:t>
                      </a:r>
                      <a:r>
                        <a:rPr lang="en-US" dirty="0" smtClean="0"/>
                        <a:t>0.1699</a:t>
                      </a:r>
                      <a:r>
                        <a:rPr lang="en-US" dirty="0" smtClean="0"/>
                        <a:t>)</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dirty="0" smtClean="0"/>
                        <a:t>Random Forest</a:t>
                      </a:r>
                      <a:endParaRPr lang="en-US" dirty="0"/>
                    </a:p>
                  </a:txBody>
                  <a:tcPr>
                    <a:solidFill>
                      <a:schemeClr val="accent6"/>
                    </a:solidFill>
                  </a:tcPr>
                </a:tc>
                <a:tc>
                  <a:txBody>
                    <a:bodyPr/>
                    <a:lstStyle/>
                    <a:p>
                      <a:r>
                        <a:rPr lang="en-US" b="1" dirty="0" smtClean="0"/>
                        <a:t>0.5267</a:t>
                      </a:r>
                      <a:r>
                        <a:rPr lang="en-US" dirty="0" smtClean="0"/>
                        <a:t> (</a:t>
                      </a:r>
                      <a:r>
                        <a:rPr lang="en-US" dirty="0" smtClean="0"/>
                        <a:t>0.4197</a:t>
                      </a:r>
                      <a:r>
                        <a:rPr lang="en-US" dirty="0" smtClean="0"/>
                        <a:t>)</a:t>
                      </a:r>
                      <a:endParaRPr lang="en-US" dirty="0"/>
                    </a:p>
                  </a:txBody>
                  <a:tcPr>
                    <a:solidFill>
                      <a:schemeClr val="accent6"/>
                    </a:solidFill>
                  </a:tcPr>
                </a:tc>
                <a:tc>
                  <a:txBody>
                    <a:bodyPr/>
                    <a:lstStyle/>
                    <a:p>
                      <a:r>
                        <a:rPr lang="en-US" b="1" dirty="0" smtClean="0"/>
                        <a:t>390247.4735 </a:t>
                      </a:r>
                      <a:r>
                        <a:rPr lang="en-US" dirty="0" smtClean="0"/>
                        <a:t>(</a:t>
                      </a:r>
                      <a:r>
                        <a:rPr lang="en-US" dirty="0" smtClean="0"/>
                        <a:t>484131.0255</a:t>
                      </a:r>
                      <a:r>
                        <a:rPr lang="en-US" dirty="0" smtClean="0"/>
                        <a:t>)</a:t>
                      </a:r>
                      <a:endParaRPr lang="en-US" b="1" dirty="0"/>
                    </a:p>
                  </a:txBody>
                  <a:tcPr>
                    <a:solidFill>
                      <a:schemeClr val="accent6"/>
                    </a:solidFill>
                  </a:tcPr>
                </a:tc>
                <a:tc>
                  <a:txBody>
                    <a:bodyPr/>
                    <a:lstStyle/>
                    <a:p>
                      <a:r>
                        <a:rPr lang="en-US" b="1" dirty="0" smtClean="0"/>
                        <a:t>624.6979</a:t>
                      </a:r>
                      <a:r>
                        <a:rPr lang="en-US" dirty="0" smtClean="0"/>
                        <a:t> </a:t>
                      </a:r>
                      <a:r>
                        <a:rPr lang="en-US" dirty="0" smtClean="0"/>
                        <a:t>(</a:t>
                      </a:r>
                      <a:r>
                        <a:rPr lang="en-US" dirty="0" smtClean="0"/>
                        <a:t>695.7952</a:t>
                      </a:r>
                      <a:r>
                        <a:rPr lang="en-US" dirty="0" smtClean="0"/>
                        <a:t>)</a:t>
                      </a:r>
                      <a:endParaRPr lang="en-US" b="1" dirty="0"/>
                    </a:p>
                  </a:txBody>
                  <a:tcPr>
                    <a:solidFill>
                      <a:schemeClr val="accent6"/>
                    </a:solidFill>
                  </a:tcPr>
                </a:tc>
                <a:tc>
                  <a:txBody>
                    <a:bodyPr/>
                    <a:lstStyle/>
                    <a:p>
                      <a:r>
                        <a:rPr lang="en-US" b="1" dirty="0" smtClean="0"/>
                        <a:t>0.1641</a:t>
                      </a:r>
                      <a:r>
                        <a:rPr lang="en-US" dirty="0" smtClean="0"/>
                        <a:t> (</a:t>
                      </a:r>
                      <a:r>
                        <a:rPr lang="en-US" dirty="0" smtClean="0"/>
                        <a:t>0.1718</a:t>
                      </a:r>
                      <a:r>
                        <a:rPr lang="en-US" dirty="0" smtClean="0"/>
                        <a:t>)</a:t>
                      </a:r>
                      <a:endParaRPr lang="en-US" b="1" dirty="0"/>
                    </a:p>
                  </a:txBody>
                  <a:tcPr>
                    <a:solidFill>
                      <a:schemeClr val="accent6"/>
                    </a:solidFill>
                  </a:tcPr>
                </a:tc>
                <a:extLst>
                  <a:ext uri="{0D108BD9-81ED-4DB2-BD59-A6C34878D82A}">
                    <a16:rowId xmlns:a16="http://schemas.microsoft.com/office/drawing/2014/main" val="195095393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0911669"/>
              </p:ext>
            </p:extLst>
          </p:nvPr>
        </p:nvGraphicFramePr>
        <p:xfrm>
          <a:off x="341965" y="2205602"/>
          <a:ext cx="8802035" cy="1777928"/>
        </p:xfrm>
        <a:graphic>
          <a:graphicData uri="http://schemas.openxmlformats.org/drawingml/2006/table">
            <a:tbl>
              <a:tblPr firstRow="1" bandRow="1">
                <a:tableStyleId>{3332D64C-8942-42BA-92D0-258D979DEA1F}</a:tableStyleId>
              </a:tblPr>
              <a:tblGrid>
                <a:gridCol w="1760407">
                  <a:extLst>
                    <a:ext uri="{9D8B030D-6E8A-4147-A177-3AD203B41FA5}">
                      <a16:colId xmlns:a16="http://schemas.microsoft.com/office/drawing/2014/main" val="144455786"/>
                    </a:ext>
                  </a:extLst>
                </a:gridCol>
                <a:gridCol w="1760407">
                  <a:extLst>
                    <a:ext uri="{9D8B030D-6E8A-4147-A177-3AD203B41FA5}">
                      <a16:colId xmlns:a16="http://schemas.microsoft.com/office/drawing/2014/main" val="853180554"/>
                    </a:ext>
                  </a:extLst>
                </a:gridCol>
                <a:gridCol w="1760407">
                  <a:extLst>
                    <a:ext uri="{9D8B030D-6E8A-4147-A177-3AD203B41FA5}">
                      <a16:colId xmlns:a16="http://schemas.microsoft.com/office/drawing/2014/main" val="70337288"/>
                    </a:ext>
                  </a:extLst>
                </a:gridCol>
                <a:gridCol w="1760407">
                  <a:extLst>
                    <a:ext uri="{9D8B030D-6E8A-4147-A177-3AD203B41FA5}">
                      <a16:colId xmlns:a16="http://schemas.microsoft.com/office/drawing/2014/main" val="1732834869"/>
                    </a:ext>
                  </a:extLst>
                </a:gridCol>
                <a:gridCol w="1760407">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a:t>
                      </a:r>
                      <a:r>
                        <a:rPr lang="en-US" dirty="0" smtClean="0"/>
                        <a:t>19:</a:t>
                      </a:r>
                      <a:r>
                        <a:rPr lang="en-US" baseline="0" dirty="0" smtClean="0"/>
                        <a:t> </a:t>
                      </a:r>
                      <a:r>
                        <a:rPr lang="en-US" baseline="0" dirty="0" smtClean="0"/>
                        <a:t>Score Comparison for </a:t>
                      </a:r>
                      <a:r>
                        <a:rPr lang="en-US" baseline="0" dirty="0" smtClean="0"/>
                        <a:t>Baseline, Test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err="1" smtClean="0"/>
                        <a:t>XGBoost</a:t>
                      </a:r>
                      <a:endParaRPr lang="en-US" b="0" dirty="0"/>
                    </a:p>
                  </a:txBody>
                  <a:tcPr>
                    <a:solidFill>
                      <a:schemeClr val="accent6"/>
                    </a:solidFill>
                  </a:tcPr>
                </a:tc>
                <a:tc>
                  <a:txBody>
                    <a:bodyPr/>
                    <a:lstStyle/>
                    <a:p>
                      <a:r>
                        <a:rPr lang="en-US" dirty="0" smtClean="0"/>
                        <a:t>0.4287</a:t>
                      </a:r>
                      <a:endParaRPr lang="en-US" u="none" dirty="0"/>
                    </a:p>
                  </a:txBody>
                  <a:tcPr>
                    <a:solidFill>
                      <a:schemeClr val="accent6"/>
                    </a:solidFill>
                  </a:tcPr>
                </a:tc>
                <a:tc>
                  <a:txBody>
                    <a:bodyPr/>
                    <a:lstStyle/>
                    <a:p>
                      <a:r>
                        <a:rPr lang="en-US" dirty="0" smtClean="0"/>
                        <a:t>487939.5256</a:t>
                      </a:r>
                      <a:endParaRPr lang="en-US" b="1" u="none" dirty="0"/>
                    </a:p>
                  </a:txBody>
                  <a:tcPr>
                    <a:solidFill>
                      <a:schemeClr val="accent6"/>
                    </a:solidFill>
                  </a:tcPr>
                </a:tc>
                <a:tc>
                  <a:txBody>
                    <a:bodyPr/>
                    <a:lstStyle/>
                    <a:p>
                      <a:r>
                        <a:rPr lang="en-US" dirty="0" smtClean="0"/>
                        <a:t>698.5267</a:t>
                      </a:r>
                      <a:endParaRPr lang="en-US" b="1" u="none" dirty="0"/>
                    </a:p>
                  </a:txBody>
                  <a:tcPr>
                    <a:solidFill>
                      <a:schemeClr val="accent6"/>
                    </a:solidFill>
                  </a:tcPr>
                </a:tc>
                <a:tc>
                  <a:txBody>
                    <a:bodyPr/>
                    <a:lstStyle/>
                    <a:p>
                      <a:r>
                        <a:rPr lang="en-US" dirty="0" smtClean="0"/>
                        <a:t>0.1735</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Random Forest</a:t>
                      </a:r>
                      <a:endParaRPr lang="en-US" b="1" dirty="0"/>
                    </a:p>
                  </a:txBody>
                  <a:tcPr>
                    <a:solidFill>
                      <a:schemeClr val="accent6"/>
                    </a:solidFill>
                  </a:tcPr>
                </a:tc>
                <a:tc>
                  <a:txBody>
                    <a:bodyPr/>
                    <a:lstStyle/>
                    <a:p>
                      <a:r>
                        <a:rPr lang="en-US" b="0" dirty="0" smtClean="0"/>
                        <a:t>0.4316</a:t>
                      </a:r>
                      <a:endParaRPr lang="en-US" b="0" dirty="0"/>
                    </a:p>
                  </a:txBody>
                  <a:tcPr>
                    <a:solidFill>
                      <a:schemeClr val="accent6"/>
                    </a:solidFill>
                  </a:tcPr>
                </a:tc>
                <a:tc>
                  <a:txBody>
                    <a:bodyPr/>
                    <a:lstStyle/>
                    <a:p>
                      <a:r>
                        <a:rPr lang="en-US" dirty="0" smtClean="0"/>
                        <a:t>485492.8151</a:t>
                      </a:r>
                      <a:endParaRPr lang="en-US" b="1" dirty="0"/>
                    </a:p>
                  </a:txBody>
                  <a:tcPr>
                    <a:solidFill>
                      <a:schemeClr val="accent6"/>
                    </a:solidFill>
                  </a:tcPr>
                </a:tc>
                <a:tc>
                  <a:txBody>
                    <a:bodyPr/>
                    <a:lstStyle/>
                    <a:p>
                      <a:r>
                        <a:rPr lang="en-US" dirty="0" smtClean="0"/>
                        <a:t>696.7731</a:t>
                      </a:r>
                      <a:endParaRPr lang="en-US" b="1" dirty="0"/>
                    </a:p>
                  </a:txBody>
                  <a:tcPr>
                    <a:solidFill>
                      <a:schemeClr val="accent6"/>
                    </a:solidFill>
                  </a:tcPr>
                </a:tc>
                <a:tc>
                  <a:txBody>
                    <a:bodyPr/>
                    <a:lstStyle/>
                    <a:p>
                      <a:r>
                        <a:rPr lang="en-US" dirty="0" smtClean="0"/>
                        <a:t>0.1755</a:t>
                      </a:r>
                      <a:endParaRPr lang="en-US" b="1" dirty="0"/>
                    </a:p>
                  </a:txBody>
                  <a:tcPr>
                    <a:solidFill>
                      <a:schemeClr val="accent6"/>
                    </a:solidFill>
                  </a:tcPr>
                </a:tc>
                <a:extLst>
                  <a:ext uri="{0D108BD9-81ED-4DB2-BD59-A6C34878D82A}">
                    <a16:rowId xmlns:a16="http://schemas.microsoft.com/office/drawing/2014/main" val="1950953938"/>
                  </a:ext>
                </a:extLst>
              </a:tr>
            </a:tbl>
          </a:graphicData>
        </a:graphic>
      </p:graphicFrame>
    </p:spTree>
    <p:extLst>
      <p:ext uri="{BB962C8B-B14F-4D97-AF65-F5344CB8AC3E}">
        <p14:creationId xmlns:p14="http://schemas.microsoft.com/office/powerpoint/2010/main" val="1159101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9247401"/>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a:t>
                      </a:r>
                      <a:r>
                        <a:rPr lang="en-US" dirty="0" smtClean="0"/>
                        <a:t>20:</a:t>
                      </a:r>
                      <a:r>
                        <a:rPr lang="en-US" baseline="0" dirty="0" smtClean="0"/>
                        <a:t> </a:t>
                      </a:r>
                      <a:r>
                        <a:rPr lang="en-US" baseline="0" dirty="0" smtClean="0"/>
                        <a:t>Score Comparison for </a:t>
                      </a:r>
                      <a:r>
                        <a:rPr lang="en-US" baseline="0" dirty="0" smtClean="0"/>
                        <a:t>Baseline, </a:t>
                      </a:r>
                      <a:r>
                        <a:rPr lang="en-US" baseline="0" dirty="0" smtClean="0"/>
                        <a:t>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0.3526</a:t>
                      </a:r>
                      <a:r>
                        <a:rPr lang="en-US" b="0" dirty="0" smtClean="0"/>
                        <a:t> (</a:t>
                      </a:r>
                      <a:r>
                        <a:rPr lang="en-US" dirty="0" smtClean="0"/>
                        <a:t>0.3535</a:t>
                      </a:r>
                      <a:r>
                        <a:rPr lang="en-US" b="0" dirty="0" smtClean="0"/>
                        <a:t>)</a:t>
                      </a:r>
                      <a:endParaRPr lang="en-US" b="0" dirty="0"/>
                    </a:p>
                  </a:txBody>
                  <a:tcPr>
                    <a:solidFill>
                      <a:schemeClr val="accent6"/>
                    </a:solidFill>
                  </a:tcPr>
                </a:tc>
                <a:tc>
                  <a:txBody>
                    <a:bodyPr/>
                    <a:lstStyle/>
                    <a:p>
                      <a:r>
                        <a:rPr lang="en-US" dirty="0" smtClean="0"/>
                        <a:t>0.0706</a:t>
                      </a:r>
                      <a:r>
                        <a:rPr lang="en-US" b="0" dirty="0" smtClean="0"/>
                        <a:t> (</a:t>
                      </a:r>
                      <a:r>
                        <a:rPr lang="en-US" dirty="0" smtClean="0"/>
                        <a:t>0.0705</a:t>
                      </a:r>
                      <a:r>
                        <a:rPr lang="en-US" b="0" dirty="0" smtClean="0"/>
                        <a:t>)</a:t>
                      </a:r>
                      <a:endParaRPr lang="en-US" b="0" dirty="0"/>
                    </a:p>
                  </a:txBody>
                  <a:tcPr>
                    <a:solidFill>
                      <a:schemeClr val="accent6"/>
                    </a:solidFill>
                  </a:tcPr>
                </a:tc>
                <a:tc>
                  <a:txBody>
                    <a:bodyPr/>
                    <a:lstStyle/>
                    <a:p>
                      <a:r>
                        <a:rPr lang="en-US" dirty="0" smtClean="0"/>
                        <a:t>0.2657</a:t>
                      </a:r>
                      <a:r>
                        <a:rPr lang="en-US" b="0" dirty="0" smtClean="0"/>
                        <a:t> (</a:t>
                      </a:r>
                      <a:r>
                        <a:rPr lang="en-US" dirty="0" smtClean="0"/>
                        <a:t>0.2655</a:t>
                      </a:r>
                      <a:r>
                        <a:rPr lang="en-US" b="0" dirty="0" smtClean="0"/>
                        <a:t>)</a:t>
                      </a:r>
                      <a:endParaRPr lang="en-US" b="0" dirty="0"/>
                    </a:p>
                  </a:txBody>
                  <a:tcPr>
                    <a:solidFill>
                      <a:schemeClr val="accent6"/>
                    </a:solidFill>
                  </a:tcPr>
                </a:tc>
                <a:tc>
                  <a:txBody>
                    <a:bodyPr/>
                    <a:lstStyle/>
                    <a:p>
                      <a:r>
                        <a:rPr lang="en-US" dirty="0" smtClean="0"/>
                        <a:t>2.3651</a:t>
                      </a:r>
                      <a:r>
                        <a:rPr lang="en-US" dirty="0" smtClean="0"/>
                        <a:t> </a:t>
                      </a:r>
                      <a:r>
                        <a:rPr lang="en-US" b="0" dirty="0" smtClean="0"/>
                        <a:t>(</a:t>
                      </a:r>
                      <a:r>
                        <a:rPr lang="en-US" dirty="0" smtClean="0"/>
                        <a:t>2.3408</a:t>
                      </a:r>
                      <a:r>
                        <a:rPr lang="en-US" b="0" dirty="0" smtClean="0"/>
                        <a:t>)</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b="0" dirty="0" smtClean="0"/>
                        <a:t>0.3526</a:t>
                      </a:r>
                      <a:r>
                        <a:rPr lang="en-US" b="0" u="none" dirty="0" smtClean="0"/>
                        <a:t> (</a:t>
                      </a:r>
                      <a:r>
                        <a:rPr lang="en-US" dirty="0" smtClean="0"/>
                        <a:t>0.3535</a:t>
                      </a:r>
                      <a:r>
                        <a:rPr lang="en-US" b="0" dirty="0" smtClean="0"/>
                        <a:t>)</a:t>
                      </a:r>
                      <a:endParaRPr lang="en-US" b="0" u="none" dirty="0"/>
                    </a:p>
                  </a:txBody>
                  <a:tcPr>
                    <a:solidFill>
                      <a:schemeClr val="accent6"/>
                    </a:solidFill>
                  </a:tcPr>
                </a:tc>
                <a:tc>
                  <a:txBody>
                    <a:bodyPr/>
                    <a:lstStyle/>
                    <a:p>
                      <a:r>
                        <a:rPr lang="en-US" dirty="0" smtClean="0"/>
                        <a:t>0.0706</a:t>
                      </a:r>
                      <a:r>
                        <a:rPr lang="en-US" b="0" dirty="0" smtClean="0"/>
                        <a:t> </a:t>
                      </a:r>
                      <a:r>
                        <a:rPr lang="en-US" b="0" u="none" dirty="0" smtClean="0"/>
                        <a:t>(</a:t>
                      </a:r>
                      <a:r>
                        <a:rPr lang="en-US" dirty="0" smtClean="0"/>
                        <a:t>0.0705</a:t>
                      </a:r>
                      <a:r>
                        <a:rPr lang="en-US" b="0" dirty="0" smtClean="0"/>
                        <a:t>)</a:t>
                      </a:r>
                      <a:endParaRPr lang="en-US" b="0" u="none" dirty="0"/>
                    </a:p>
                  </a:txBody>
                  <a:tcPr>
                    <a:solidFill>
                      <a:schemeClr val="accent6"/>
                    </a:solidFill>
                  </a:tcPr>
                </a:tc>
                <a:tc>
                  <a:txBody>
                    <a:bodyPr/>
                    <a:lstStyle/>
                    <a:p>
                      <a:r>
                        <a:rPr lang="en-US" dirty="0" smtClean="0"/>
                        <a:t>0.2657</a:t>
                      </a:r>
                      <a:r>
                        <a:rPr lang="en-US" b="0" dirty="0" smtClean="0"/>
                        <a:t> (</a:t>
                      </a:r>
                      <a:r>
                        <a:rPr lang="en-US" dirty="0" smtClean="0"/>
                        <a:t>0.2655</a:t>
                      </a:r>
                      <a:r>
                        <a:rPr lang="en-US" b="0" dirty="0" smtClean="0"/>
                        <a:t>)</a:t>
                      </a:r>
                      <a:endParaRPr lang="en-US" b="0" u="none" dirty="0"/>
                    </a:p>
                  </a:txBody>
                  <a:tcPr>
                    <a:solidFill>
                      <a:schemeClr val="accent6"/>
                    </a:solidFill>
                  </a:tcPr>
                </a:tc>
                <a:tc>
                  <a:txBody>
                    <a:bodyPr/>
                    <a:lstStyle/>
                    <a:p>
                      <a:r>
                        <a:rPr lang="en-US" dirty="0" smtClean="0"/>
                        <a:t>0.0236</a:t>
                      </a:r>
                      <a:r>
                        <a:rPr lang="en-US" b="0" u="none" dirty="0" smtClean="0"/>
                        <a:t> (</a:t>
                      </a:r>
                      <a:r>
                        <a:rPr lang="en-US" dirty="0" smtClean="0"/>
                        <a:t>0.0234</a:t>
                      </a:r>
                      <a:r>
                        <a:rPr lang="en-US" b="0" dirty="0" smtClean="0"/>
                        <a:t>)</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dirty="0" smtClean="0"/>
                        <a:t>0.1090</a:t>
                      </a:r>
                      <a:r>
                        <a:rPr lang="en-US" b="0" dirty="0" smtClean="0"/>
                        <a:t> (</a:t>
                      </a:r>
                      <a:r>
                        <a:rPr lang="en-US" dirty="0" smtClean="0"/>
                        <a:t>0.1090</a:t>
                      </a:r>
                      <a:r>
                        <a:rPr lang="en-US" b="0" dirty="0" smtClean="0"/>
                        <a:t>)</a:t>
                      </a:r>
                      <a:endParaRPr lang="en-US" b="0" u="none" dirty="0"/>
                    </a:p>
                  </a:txBody>
                  <a:tcPr>
                    <a:solidFill>
                      <a:schemeClr val="accent6"/>
                    </a:solidFill>
                  </a:tcPr>
                </a:tc>
                <a:tc>
                  <a:txBody>
                    <a:bodyPr/>
                    <a:lstStyle/>
                    <a:p>
                      <a:r>
                        <a:rPr lang="en-US" dirty="0" smtClean="0"/>
                        <a:t>0.3302</a:t>
                      </a:r>
                      <a:r>
                        <a:rPr lang="en-US" b="0" dirty="0" smtClean="0"/>
                        <a:t> (</a:t>
                      </a:r>
                      <a:r>
                        <a:rPr lang="en-US" dirty="0" smtClean="0"/>
                        <a:t>0.3302</a:t>
                      </a:r>
                      <a:r>
                        <a:rPr lang="en-US" b="0" dirty="0" smtClean="0"/>
                        <a:t>)</a:t>
                      </a:r>
                      <a:endParaRPr lang="en-US" b="0" u="none" dirty="0"/>
                    </a:p>
                  </a:txBody>
                  <a:tcPr>
                    <a:solidFill>
                      <a:schemeClr val="accent6"/>
                    </a:solidFill>
                  </a:tcPr>
                </a:tc>
                <a:tc>
                  <a:txBody>
                    <a:bodyPr/>
                    <a:lstStyle/>
                    <a:p>
                      <a:r>
                        <a:rPr lang="en-US" dirty="0" smtClean="0"/>
                        <a:t>0.0309</a:t>
                      </a:r>
                      <a:r>
                        <a:rPr lang="en-US" b="0" dirty="0" smtClean="0"/>
                        <a:t> (</a:t>
                      </a:r>
                      <a:r>
                        <a:rPr lang="en-US" dirty="0" smtClean="0"/>
                        <a:t>0.0310</a:t>
                      </a:r>
                      <a:r>
                        <a:rPr lang="en-US" b="0" dirty="0" smtClean="0"/>
                        <a:t>)</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106057"/>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a:t>
                      </a:r>
                      <a:r>
                        <a:rPr lang="en-US" dirty="0" smtClean="0"/>
                        <a:t>21</a:t>
                      </a:r>
                      <a:r>
                        <a:rPr lang="en-US" dirty="0" smtClean="0"/>
                        <a:t>:</a:t>
                      </a:r>
                      <a:r>
                        <a:rPr lang="en-US" baseline="0" dirty="0" smtClean="0"/>
                        <a:t> Score Comparison for </a:t>
                      </a:r>
                      <a:r>
                        <a:rPr lang="en-US" baseline="0" dirty="0" smtClean="0"/>
                        <a:t>Baseline, Test </a:t>
                      </a:r>
                      <a:r>
                        <a:rPr lang="en-US" baseline="0" dirty="0" smtClean="0"/>
                        <a:t>(MLR,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0.2663</a:t>
                      </a:r>
                      <a:endParaRPr lang="en-US" b="0" dirty="0"/>
                    </a:p>
                  </a:txBody>
                  <a:tcPr>
                    <a:solidFill>
                      <a:schemeClr val="accent6"/>
                    </a:solidFill>
                  </a:tcPr>
                </a:tc>
                <a:tc>
                  <a:txBody>
                    <a:bodyPr/>
                    <a:lstStyle/>
                    <a:p>
                      <a:r>
                        <a:rPr lang="en-US" dirty="0" smtClean="0"/>
                        <a:t>0.0828</a:t>
                      </a:r>
                      <a:endParaRPr lang="en-US" b="0" dirty="0"/>
                    </a:p>
                  </a:txBody>
                  <a:tcPr>
                    <a:solidFill>
                      <a:schemeClr val="accent6"/>
                    </a:solidFill>
                  </a:tcPr>
                </a:tc>
                <a:tc>
                  <a:txBody>
                    <a:bodyPr/>
                    <a:lstStyle/>
                    <a:p>
                      <a:r>
                        <a:rPr lang="en-US" dirty="0" smtClean="0"/>
                        <a:t>0.2878</a:t>
                      </a:r>
                      <a:endParaRPr lang="en-US" b="0" dirty="0"/>
                    </a:p>
                  </a:txBody>
                  <a:tcPr>
                    <a:solidFill>
                      <a:schemeClr val="accent6"/>
                    </a:solidFill>
                  </a:tcPr>
                </a:tc>
                <a:tc>
                  <a:txBody>
                    <a:bodyPr/>
                    <a:lstStyle/>
                    <a:p>
                      <a:r>
                        <a:rPr lang="en-US" dirty="0" smtClean="0"/>
                        <a:t>2.4180</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0.2670</a:t>
                      </a:r>
                      <a:endParaRPr lang="en-US" b="0" u="none" dirty="0"/>
                    </a:p>
                  </a:txBody>
                  <a:tcPr>
                    <a:solidFill>
                      <a:schemeClr val="accent6"/>
                    </a:solidFill>
                  </a:tcPr>
                </a:tc>
                <a:tc>
                  <a:txBody>
                    <a:bodyPr/>
                    <a:lstStyle/>
                    <a:p>
                      <a:r>
                        <a:rPr lang="en-US" dirty="0" smtClean="0"/>
                        <a:t>0.0828</a:t>
                      </a:r>
                      <a:endParaRPr lang="en-US" b="0" u="none" dirty="0"/>
                    </a:p>
                  </a:txBody>
                  <a:tcPr>
                    <a:solidFill>
                      <a:schemeClr val="accent6"/>
                    </a:solidFill>
                  </a:tcPr>
                </a:tc>
                <a:tc>
                  <a:txBody>
                    <a:bodyPr/>
                    <a:lstStyle/>
                    <a:p>
                      <a:r>
                        <a:rPr lang="en-US" dirty="0" smtClean="0"/>
                        <a:t>0.2877</a:t>
                      </a:r>
                      <a:endParaRPr lang="en-US" b="0" u="none" dirty="0"/>
                    </a:p>
                  </a:txBody>
                  <a:tcPr>
                    <a:solidFill>
                      <a:schemeClr val="accent6"/>
                    </a:solidFill>
                  </a:tcPr>
                </a:tc>
                <a:tc>
                  <a:txBody>
                    <a:bodyPr/>
                    <a:lstStyle/>
                    <a:p>
                      <a:r>
                        <a:rPr lang="en-US" dirty="0" smtClean="0"/>
                        <a:t>0.0242</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dirty="0" smtClean="0"/>
                        <a:t>0.1129</a:t>
                      </a:r>
                      <a:endParaRPr lang="en-US" b="0" u="none" dirty="0"/>
                    </a:p>
                  </a:txBody>
                  <a:tcPr>
                    <a:solidFill>
                      <a:schemeClr val="accent6"/>
                    </a:solidFill>
                  </a:tcPr>
                </a:tc>
                <a:tc>
                  <a:txBody>
                    <a:bodyPr/>
                    <a:lstStyle/>
                    <a:p>
                      <a:r>
                        <a:rPr lang="en-US" dirty="0" smtClean="0"/>
                        <a:t>0.3360</a:t>
                      </a:r>
                      <a:endParaRPr lang="en-US" b="0" u="none" dirty="0"/>
                    </a:p>
                  </a:txBody>
                  <a:tcPr>
                    <a:solidFill>
                      <a:schemeClr val="accent6"/>
                    </a:solidFill>
                  </a:tcPr>
                </a:tc>
                <a:tc>
                  <a:txBody>
                    <a:bodyPr/>
                    <a:lstStyle/>
                    <a:p>
                      <a:r>
                        <a:rPr lang="en-US" dirty="0" smtClean="0"/>
                        <a:t>0.0313</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spTree>
    <p:extLst>
      <p:ext uri="{BB962C8B-B14F-4D97-AF65-F5344CB8AC3E}">
        <p14:creationId xmlns:p14="http://schemas.microsoft.com/office/powerpoint/2010/main" val="122048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MLR: Distance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6" y="336615"/>
            <a:ext cx="2661424" cy="183858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576" y="2524602"/>
            <a:ext cx="2661424" cy="1848108"/>
          </a:xfrm>
          <a:prstGeom prst="rect">
            <a:avLst/>
          </a:prstGeom>
        </p:spPr>
      </p:pic>
      <p:sp>
        <p:nvSpPr>
          <p:cNvPr id="11" name="TextBox 10"/>
          <p:cNvSpPr txBox="1"/>
          <p:nvPr/>
        </p:nvSpPr>
        <p:spPr>
          <a:xfrm>
            <a:off x="7471317" y="2277497"/>
            <a:ext cx="2378927" cy="307777"/>
          </a:xfrm>
          <a:prstGeom prst="rect">
            <a:avLst/>
          </a:prstGeom>
          <a:noFill/>
        </p:spPr>
        <p:txBody>
          <a:bodyPr wrap="square" rtlCol="0">
            <a:spAutoFit/>
          </a:bodyPr>
          <a:lstStyle/>
          <a:p>
            <a:r>
              <a:rPr lang="en-US" dirty="0" smtClean="0"/>
              <a:t>Ridge</a:t>
            </a:r>
            <a:endParaRPr lang="en-US" dirty="0"/>
          </a:p>
        </p:txBody>
      </p:sp>
      <p:sp>
        <p:nvSpPr>
          <p:cNvPr id="12" name="TextBox 11"/>
          <p:cNvSpPr txBox="1"/>
          <p:nvPr/>
        </p:nvSpPr>
        <p:spPr>
          <a:xfrm>
            <a:off x="7471317" y="102776"/>
            <a:ext cx="1873404" cy="307777"/>
          </a:xfrm>
          <a:prstGeom prst="rect">
            <a:avLst/>
          </a:prstGeom>
          <a:noFill/>
        </p:spPr>
        <p:txBody>
          <a:bodyPr wrap="square" rtlCol="0">
            <a:spAutoFit/>
          </a:bodyPr>
          <a:lstStyle/>
          <a:p>
            <a:r>
              <a:rPr lang="en-US" dirty="0" smtClean="0"/>
              <a:t>MLR</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1761"/>
            <a:ext cx="6482576" cy="3921739"/>
          </a:xfrm>
          <a:prstGeom prst="rect">
            <a:avLst/>
          </a:prstGeom>
        </p:spPr>
      </p:pic>
    </p:spTree>
    <p:extLst>
      <p:ext uri="{BB962C8B-B14F-4D97-AF65-F5344CB8AC3E}">
        <p14:creationId xmlns:p14="http://schemas.microsoft.com/office/powerpoint/2010/main" val="57610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40;p29"/>
          <p:cNvSpPr txBox="1">
            <a:spLocks/>
          </p:cNvSpPr>
          <p:nvPr/>
        </p:nvSpPr>
        <p:spPr>
          <a:xfrm>
            <a:off x="187275" y="5649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Introduction</a:t>
            </a:r>
          </a:p>
        </p:txBody>
      </p:sp>
      <p:sp>
        <p:nvSpPr>
          <p:cNvPr id="5" name="TextBox 4"/>
          <p:cNvSpPr txBox="1"/>
          <p:nvPr/>
        </p:nvSpPr>
        <p:spPr>
          <a:xfrm>
            <a:off x="187137" y="1461413"/>
            <a:ext cx="7897460" cy="317009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solidFill>
                  <a:schemeClr val="tx1"/>
                </a:solidFill>
                <a:latin typeface="Montserrat Medium"/>
              </a:rPr>
              <a:t>Haystacks.ai has conducted extensive analysis on internal amenities (in-complex daycare, gyms) and their effect on rental prices.</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Now, we want to find out how external amenities, such as grocery stores and schools, directly influence rental price.</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These external amenities will be referred to as “Points of Interests” or POIs</a:t>
            </a:r>
            <a:endParaRPr lang="en-US" dirty="0">
              <a:solidFill>
                <a:schemeClr val="tx1"/>
              </a:solidFill>
            </a:endParaRPr>
          </a:p>
          <a:p>
            <a:pPr marL="342900" indent="-342900">
              <a:buChar char="•"/>
            </a:pPr>
            <a:endParaRPr lang="en-US" sz="2000" dirty="0">
              <a:solidFill>
                <a:schemeClr val="tx1"/>
              </a:solidFill>
              <a:latin typeface="Montserrat Medium"/>
            </a:endParaRPr>
          </a:p>
        </p:txBody>
      </p:sp>
    </p:spTree>
    <p:extLst>
      <p:ext uri="{BB962C8B-B14F-4D97-AF65-F5344CB8AC3E}">
        <p14:creationId xmlns:p14="http://schemas.microsoft.com/office/powerpoint/2010/main" val="274561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MLR: Baseline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1761"/>
            <a:ext cx="6482576" cy="39217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1761"/>
            <a:ext cx="6482576" cy="3920784"/>
          </a:xfrm>
          <a:prstGeom prst="rect">
            <a:avLst/>
          </a:prstGeom>
        </p:spPr>
      </p:pic>
      <p:sp>
        <p:nvSpPr>
          <p:cNvPr id="6" name="TextBox 5"/>
          <p:cNvSpPr txBox="1"/>
          <p:nvPr/>
        </p:nvSpPr>
        <p:spPr>
          <a:xfrm>
            <a:off x="7471317" y="102776"/>
            <a:ext cx="1873404" cy="307777"/>
          </a:xfrm>
          <a:prstGeom prst="rect">
            <a:avLst/>
          </a:prstGeom>
          <a:noFill/>
        </p:spPr>
        <p:txBody>
          <a:bodyPr wrap="square" rtlCol="0">
            <a:spAutoFit/>
          </a:bodyPr>
          <a:lstStyle/>
          <a:p>
            <a:r>
              <a:rPr lang="en-US" dirty="0" smtClean="0"/>
              <a:t>MLR</a:t>
            </a:r>
            <a:endParaRPr lang="en-US" dirty="0"/>
          </a:p>
        </p:txBody>
      </p:sp>
      <p:sp>
        <p:nvSpPr>
          <p:cNvPr id="7" name="TextBox 6"/>
          <p:cNvSpPr txBox="1"/>
          <p:nvPr/>
        </p:nvSpPr>
        <p:spPr>
          <a:xfrm>
            <a:off x="7471317" y="1550079"/>
            <a:ext cx="2378927" cy="307777"/>
          </a:xfrm>
          <a:prstGeom prst="rect">
            <a:avLst/>
          </a:prstGeom>
          <a:noFill/>
        </p:spPr>
        <p:txBody>
          <a:bodyPr wrap="square" rtlCol="0">
            <a:spAutoFit/>
          </a:bodyPr>
          <a:lstStyle/>
          <a:p>
            <a:r>
              <a:rPr lang="en-US" dirty="0" smtClean="0"/>
              <a:t>Ridge</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2576" y="332652"/>
            <a:ext cx="2661424" cy="11050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577" y="1856901"/>
            <a:ext cx="2661424" cy="990738"/>
          </a:xfrm>
          <a:prstGeom prst="rect">
            <a:avLst/>
          </a:prstGeom>
        </p:spPr>
      </p:pic>
    </p:spTree>
    <p:extLst>
      <p:ext uri="{BB962C8B-B14F-4D97-AF65-F5344CB8AC3E}">
        <p14:creationId xmlns:p14="http://schemas.microsoft.com/office/powerpoint/2010/main" val="17626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4586"/>
            <a:ext cx="4540021" cy="572700"/>
          </a:xfrm>
        </p:spPr>
        <p:txBody>
          <a:bodyPr/>
          <a:lstStyle/>
          <a:p>
            <a:r>
              <a:rPr lang="en-US" dirty="0" smtClean="0"/>
              <a:t>Random Forest: Distance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022" y="1717287"/>
            <a:ext cx="4603978" cy="3426211"/>
          </a:xfrm>
          <a:prstGeom prst="rect">
            <a:avLst/>
          </a:prstGeom>
        </p:spPr>
      </p:pic>
      <p:sp>
        <p:nvSpPr>
          <p:cNvPr id="7" name="Title 2"/>
          <p:cNvSpPr txBox="1">
            <a:spLocks/>
          </p:cNvSpPr>
          <p:nvPr/>
        </p:nvSpPr>
        <p:spPr>
          <a:xfrm>
            <a:off x="4540021" y="1225610"/>
            <a:ext cx="41086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mtClean="0"/>
              <a:t>XGBoost: Distance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7286"/>
            <a:ext cx="4540021" cy="34262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spTree>
    <p:extLst>
      <p:ext uri="{BB962C8B-B14F-4D97-AF65-F5344CB8AC3E}">
        <p14:creationId xmlns:p14="http://schemas.microsoft.com/office/powerpoint/2010/main" val="492771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1144586"/>
            <a:ext cx="4540021" cy="572700"/>
          </a:xfrm>
        </p:spPr>
        <p:txBody>
          <a:bodyPr/>
          <a:lstStyle/>
          <a:p>
            <a:r>
              <a:rPr lang="en-US" dirty="0" smtClean="0"/>
              <a:t>Random Forest: Distance</a:t>
            </a:r>
            <a:endParaRPr lang="en-US" dirty="0"/>
          </a:p>
        </p:txBody>
      </p:sp>
      <p:sp>
        <p:nvSpPr>
          <p:cNvPr id="5" name="Title 2"/>
          <p:cNvSpPr txBox="1">
            <a:spLocks/>
          </p:cNvSpPr>
          <p:nvPr/>
        </p:nvSpPr>
        <p:spPr>
          <a:xfrm>
            <a:off x="4540021" y="1225610"/>
            <a:ext cx="41086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mtClean="0"/>
              <a:t>XGBoost: Distance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7286"/>
            <a:ext cx="4540021" cy="34262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17282"/>
            <a:ext cx="4390560" cy="342621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560" y="1717282"/>
            <a:ext cx="4753440" cy="3426218"/>
          </a:xfrm>
          <a:prstGeom prst="rect">
            <a:avLst/>
          </a:prstGeom>
        </p:spPr>
      </p:pic>
    </p:spTree>
    <p:extLst>
      <p:ext uri="{BB962C8B-B14F-4D97-AF65-F5344CB8AC3E}">
        <p14:creationId xmlns:p14="http://schemas.microsoft.com/office/powerpoint/2010/main" val="366525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59005"/>
            <a:ext cx="5032917" cy="333784"/>
          </a:xfrm>
        </p:spPr>
        <p:txBody>
          <a:bodyPr/>
          <a:lstStyle/>
          <a:p>
            <a:r>
              <a:rPr lang="en-US" dirty="0" smtClean="0"/>
              <a:t>Random Forest: Distance, Partial Dependency Display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75" y="1899425"/>
            <a:ext cx="4573926" cy="3244076"/>
          </a:xfrm>
          <a:prstGeom prst="rect">
            <a:avLst/>
          </a:prstGeom>
        </p:spPr>
      </p:pic>
      <p:sp>
        <p:nvSpPr>
          <p:cNvPr id="7" name="Title 2"/>
          <p:cNvSpPr txBox="1">
            <a:spLocks/>
          </p:cNvSpPr>
          <p:nvPr/>
        </p:nvSpPr>
        <p:spPr>
          <a:xfrm>
            <a:off x="4973444" y="959005"/>
            <a:ext cx="4485705" cy="3858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err="1" smtClean="0"/>
              <a:t>XGBoost</a:t>
            </a:r>
            <a:r>
              <a:rPr lang="en-US" dirty="0" smtClean="0"/>
              <a:t>: Distance, Partial Dependency Display</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899424"/>
            <a:ext cx="4505092" cy="324407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075" y="1899424"/>
            <a:ext cx="4540472" cy="3244076"/>
          </a:xfrm>
          <a:prstGeom prst="rect">
            <a:avLst/>
          </a:prstGeom>
        </p:spPr>
      </p:pic>
    </p:spTree>
    <p:extLst>
      <p:ext uri="{BB962C8B-B14F-4D97-AF65-F5344CB8AC3E}">
        <p14:creationId xmlns:p14="http://schemas.microsoft.com/office/powerpoint/2010/main" val="165470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512956"/>
            <a:ext cx="9144000" cy="333784"/>
          </a:xfrm>
        </p:spPr>
        <p:txBody>
          <a:bodyPr/>
          <a:lstStyle/>
          <a:p>
            <a:r>
              <a:rPr lang="en-US" dirty="0" smtClean="0"/>
              <a:t>Random Forest: Distance, Partial Dependency Display</a:t>
            </a:r>
            <a:endParaRPr lang="en-US" dirty="0"/>
          </a:p>
        </p:txBody>
      </p:sp>
      <p:sp>
        <p:nvSpPr>
          <p:cNvPr id="5" name="Title 2"/>
          <p:cNvSpPr txBox="1">
            <a:spLocks/>
          </p:cNvSpPr>
          <p:nvPr/>
        </p:nvSpPr>
        <p:spPr>
          <a:xfrm>
            <a:off x="-59474" y="2482144"/>
            <a:ext cx="9203474" cy="3858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err="1" smtClean="0"/>
              <a:t>XGBoost</a:t>
            </a:r>
            <a:r>
              <a:rPr lang="en-US" dirty="0" smtClean="0"/>
              <a:t>: Distance, Partial Dependency Display</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976"/>
            <a:ext cx="9144000" cy="14711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02458"/>
            <a:ext cx="9144000" cy="1408670"/>
          </a:xfrm>
          <a:prstGeom prst="rect">
            <a:avLst/>
          </a:prstGeom>
        </p:spPr>
      </p:pic>
    </p:spTree>
    <p:extLst>
      <p:ext uri="{BB962C8B-B14F-4D97-AF65-F5344CB8AC3E}">
        <p14:creationId xmlns:p14="http://schemas.microsoft.com/office/powerpoint/2010/main" val="151435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7538225" y="195981"/>
            <a:ext cx="182966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smtClean="0"/>
              <a:t>MLR: Density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769112" cy="23220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19812"/>
            <a:ext cx="3769112" cy="28236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113" y="0"/>
            <a:ext cx="3769112" cy="234168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112" y="3471746"/>
            <a:ext cx="2594517" cy="167175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629" y="3471746"/>
            <a:ext cx="2780371" cy="167175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633" y="2341680"/>
            <a:ext cx="2688367" cy="1130066"/>
          </a:xfrm>
          <a:prstGeom prst="rect">
            <a:avLst/>
          </a:prstGeom>
        </p:spPr>
      </p:pic>
    </p:spTree>
    <p:extLst>
      <p:ext uri="{BB962C8B-B14F-4D97-AF65-F5344CB8AC3E}">
        <p14:creationId xmlns:p14="http://schemas.microsoft.com/office/powerpoint/2010/main" val="325372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5380" y="772684"/>
            <a:ext cx="4030980" cy="1406635"/>
          </a:xfrm>
        </p:spPr>
        <p:txBody>
          <a:bodyPr/>
          <a:lstStyle/>
          <a:p>
            <a:r>
              <a:rPr lang="en-US" dirty="0" smtClean="0"/>
              <a:t>Random Forest: Density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5562"/>
            <a:ext cx="4813530" cy="25590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942"/>
            <a:ext cx="4813530" cy="258250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575562"/>
            <a:ext cx="4813530" cy="25717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3530" y="2392682"/>
            <a:ext cx="4330470" cy="2754630"/>
          </a:xfrm>
          <a:prstGeom prst="rect">
            <a:avLst/>
          </a:prstGeom>
        </p:spPr>
      </p:pic>
    </p:spTree>
    <p:extLst>
      <p:ext uri="{BB962C8B-B14F-4D97-AF65-F5344CB8AC3E}">
        <p14:creationId xmlns:p14="http://schemas.microsoft.com/office/powerpoint/2010/main" val="3049113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22126" y="965792"/>
            <a:ext cx="3295743" cy="572700"/>
          </a:xfrm>
        </p:spPr>
        <p:txBody>
          <a:bodyPr/>
          <a:lstStyle/>
          <a:p>
            <a:r>
              <a:rPr lang="en-US" dirty="0" err="1"/>
              <a:t>XGBoost</a:t>
            </a:r>
            <a:r>
              <a:rPr lang="en-US" dirty="0"/>
              <a:t>: Density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68297" cy="27580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58068"/>
            <a:ext cx="4668296" cy="23854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297" y="2133599"/>
            <a:ext cx="4475703" cy="3009899"/>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
            <a:ext cx="4668297" cy="275806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755022"/>
            <a:ext cx="4668296" cy="238847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8297" y="2133597"/>
            <a:ext cx="4475704" cy="3009899"/>
          </a:xfrm>
          <a:prstGeom prst="rect">
            <a:avLst/>
          </a:prstGeom>
        </p:spPr>
      </p:pic>
    </p:spTree>
    <p:extLst>
      <p:ext uri="{BB962C8B-B14F-4D97-AF65-F5344CB8AC3E}">
        <p14:creationId xmlns:p14="http://schemas.microsoft.com/office/powerpoint/2010/main" val="3275747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774" y="460916"/>
            <a:ext cx="5189034" cy="572700"/>
          </a:xfrm>
        </p:spPr>
        <p:txBody>
          <a:bodyPr/>
          <a:lstStyle/>
          <a:p>
            <a:r>
              <a:rPr lang="en-US" sz="2400" dirty="0" smtClean="0"/>
              <a:t>Random Forest: </a:t>
            </a:r>
            <a:r>
              <a:rPr lang="en-US" sz="2400" dirty="0"/>
              <a:t>Density, Partial Dependency Display (One Mile)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dirty="0" err="1" smtClean="0"/>
              <a:t>XGBoost</a:t>
            </a:r>
            <a:r>
              <a:rPr lang="en-US" sz="2400" dirty="0" smtClean="0"/>
              <a:t>: Density, Partial Dependency Display (One Mile)</a:t>
            </a:r>
            <a:endParaRPr 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605" y="1300976"/>
            <a:ext cx="4527395" cy="38425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300976"/>
            <a:ext cx="4616604" cy="3836701"/>
          </a:xfrm>
          <a:prstGeom prst="rect">
            <a:avLst/>
          </a:prstGeom>
        </p:spPr>
      </p:pic>
    </p:spTree>
    <p:extLst>
      <p:ext uri="{BB962C8B-B14F-4D97-AF65-F5344CB8AC3E}">
        <p14:creationId xmlns:p14="http://schemas.microsoft.com/office/powerpoint/2010/main" val="2338159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(Three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(Three Miles)</a:t>
            </a:r>
            <a:endParaRPr lang="en-US" sz="2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093" y="1375316"/>
            <a:ext cx="4638907" cy="279523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2" y="1377643"/>
            <a:ext cx="4638907" cy="27929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7" y="1375316"/>
            <a:ext cx="4393147" cy="279523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300976"/>
            <a:ext cx="4616606" cy="3842524"/>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0" y="1300976"/>
            <a:ext cx="4618663" cy="3842524"/>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6602" y="1311571"/>
            <a:ext cx="4527397" cy="3831929"/>
          </a:xfrm>
          <a:prstGeom prst="rect">
            <a:avLst/>
          </a:prstGeom>
        </p:spPr>
      </p:pic>
    </p:spTree>
    <p:extLst>
      <p:ext uri="{BB962C8B-B14F-4D97-AF65-F5344CB8AC3E}">
        <p14:creationId xmlns:p14="http://schemas.microsoft.com/office/powerpoint/2010/main" val="169392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7"/>
          <p:cNvSpPr txBox="1">
            <a:spLocks noGrp="1"/>
          </p:cNvSpPr>
          <p:nvPr>
            <p:ph type="title"/>
          </p:nvPr>
        </p:nvSpPr>
        <p:spPr>
          <a:xfrm>
            <a:off x="1924400" y="613700"/>
            <a:ext cx="5868532" cy="828300"/>
          </a:xfrm>
          <a:prstGeom prst="rect">
            <a:avLst/>
          </a:prstGeom>
        </p:spPr>
        <p:txBody>
          <a:bodyPr spcFirstLastPara="1" wrap="square" lIns="91425" tIns="91425" rIns="91425" bIns="91425" anchor="ctr" anchorCtr="0">
            <a:noAutofit/>
          </a:bodyPr>
          <a:lstStyle/>
          <a:p>
            <a:r>
              <a:rPr lang="en-US" sz="1800" dirty="0">
                <a:solidFill>
                  <a:schemeClr val="bg1"/>
                </a:solidFill>
                <a:latin typeface="Raleway Black"/>
              </a:rPr>
              <a:t>How do external amenities impact rental prices on Build-to-Rent and Single/Multi Family Rental Homes?</a:t>
            </a:r>
          </a:p>
        </p:txBody>
      </p:sp>
      <p:sp>
        <p:nvSpPr>
          <p:cNvPr id="1657" name="Google Shape;1657;p37"/>
          <p:cNvSpPr txBox="1">
            <a:spLocks noGrp="1"/>
          </p:cNvSpPr>
          <p:nvPr>
            <p:ph type="subTitle" idx="1"/>
          </p:nvPr>
        </p:nvSpPr>
        <p:spPr>
          <a:xfrm>
            <a:off x="644475" y="-5533"/>
            <a:ext cx="4906200" cy="445200"/>
          </a:xfrm>
          <a:prstGeom prst="rect">
            <a:avLst/>
          </a:prstGeom>
        </p:spPr>
        <p:txBody>
          <a:bodyPr spcFirstLastPara="1" wrap="square" lIns="91425" tIns="91425" rIns="91425" bIns="91425" anchor="t" anchorCtr="0">
            <a:noAutofit/>
          </a:bodyPr>
          <a:lstStyle/>
          <a:p>
            <a:r>
              <a:rPr lang="en-US" sz="2700" dirty="0">
                <a:latin typeface="Raleway Black"/>
              </a:rPr>
              <a:t>The Business Questions</a:t>
            </a:r>
          </a:p>
        </p:txBody>
      </p:sp>
      <p:sp>
        <p:nvSpPr>
          <p:cNvPr id="1660" name="Google Shape;1660;p37"/>
          <p:cNvSpPr txBox="1">
            <a:spLocks noGrp="1"/>
          </p:cNvSpPr>
          <p:nvPr>
            <p:ph type="title" idx="2"/>
          </p:nvPr>
        </p:nvSpPr>
        <p:spPr>
          <a:xfrm>
            <a:off x="1924399" y="1910200"/>
            <a:ext cx="5587763" cy="828300"/>
          </a:xfrm>
          <a:prstGeom prst="rect">
            <a:avLst/>
          </a:prstGeom>
        </p:spPr>
        <p:txBody>
          <a:bodyPr spcFirstLastPara="1" wrap="square" lIns="91425" tIns="91425" rIns="91425" bIns="91425" anchor="ctr" anchorCtr="0">
            <a:noAutofit/>
          </a:bodyPr>
          <a:lstStyle/>
          <a:p>
            <a:r>
              <a:rPr lang="en-US" sz="1800" dirty="0">
                <a:solidFill>
                  <a:schemeClr val="bg1"/>
                </a:solidFill>
              </a:rPr>
              <a:t>Which external amenities significantly influence rental price the most?</a:t>
            </a:r>
          </a:p>
        </p:txBody>
      </p:sp>
      <p:sp>
        <p:nvSpPr>
          <p:cNvPr id="1661" name="Google Shape;1661;p37"/>
          <p:cNvSpPr txBox="1">
            <a:spLocks noGrp="1"/>
          </p:cNvSpPr>
          <p:nvPr>
            <p:ph type="title" idx="4"/>
          </p:nvPr>
        </p:nvSpPr>
        <p:spPr>
          <a:xfrm>
            <a:off x="1924400" y="3206699"/>
            <a:ext cx="4906200" cy="8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To what extent does distance affect rental prices in regards to selected external amenities?</a:t>
            </a:r>
            <a:endParaRPr sz="1800" dirty="0">
              <a:solidFill>
                <a:schemeClr val="lt1"/>
              </a:solidFill>
            </a:endParaRPr>
          </a:p>
        </p:txBody>
      </p:sp>
      <p:sp>
        <p:nvSpPr>
          <p:cNvPr id="1662" name="Google Shape;1662;p37"/>
          <p:cNvSpPr/>
          <p:nvPr/>
        </p:nvSpPr>
        <p:spPr>
          <a:xfrm>
            <a:off x="867500" y="613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867500" y="19102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867500" y="3206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37"/>
          <p:cNvGrpSpPr/>
          <p:nvPr/>
        </p:nvGrpSpPr>
        <p:grpSpPr>
          <a:xfrm>
            <a:off x="1046840" y="2096508"/>
            <a:ext cx="469635" cy="455683"/>
            <a:chOff x="2533300" y="2640150"/>
            <a:chExt cx="358500" cy="347850"/>
          </a:xfrm>
        </p:grpSpPr>
        <p:sp>
          <p:nvSpPr>
            <p:cNvPr id="1666" name="Google Shape;1666;p37"/>
            <p:cNvSpPr/>
            <p:nvPr/>
          </p:nvSpPr>
          <p:spPr>
            <a:xfrm>
              <a:off x="2699225" y="2974625"/>
              <a:ext cx="14975" cy="13375"/>
            </a:xfrm>
            <a:custGeom>
              <a:avLst/>
              <a:gdLst/>
              <a:ahLst/>
              <a:cxnLst/>
              <a:rect l="l" t="t" r="r" b="b"/>
              <a:pathLst>
                <a:path w="599" h="535" extrusionOk="0">
                  <a:moveTo>
                    <a:pt x="315" y="1"/>
                  </a:moveTo>
                  <a:cubicBezTo>
                    <a:pt x="245" y="1"/>
                    <a:pt x="180" y="20"/>
                    <a:pt x="132" y="68"/>
                  </a:cubicBezTo>
                  <a:cubicBezTo>
                    <a:pt x="51" y="149"/>
                    <a:pt x="0" y="240"/>
                    <a:pt x="51" y="362"/>
                  </a:cubicBezTo>
                  <a:cubicBezTo>
                    <a:pt x="91" y="494"/>
                    <a:pt x="213" y="535"/>
                    <a:pt x="305" y="535"/>
                  </a:cubicBezTo>
                  <a:cubicBezTo>
                    <a:pt x="426" y="535"/>
                    <a:pt x="558" y="453"/>
                    <a:pt x="599" y="322"/>
                  </a:cubicBezTo>
                  <a:cubicBezTo>
                    <a:pt x="599" y="240"/>
                    <a:pt x="558" y="108"/>
                    <a:pt x="467" y="27"/>
                  </a:cubicBezTo>
                  <a:cubicBezTo>
                    <a:pt x="417" y="10"/>
                    <a:pt x="364" y="1"/>
                    <a:pt x="315"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2533300" y="2690325"/>
              <a:ext cx="358500" cy="297675"/>
            </a:xfrm>
            <a:custGeom>
              <a:avLst/>
              <a:gdLst/>
              <a:ahLst/>
              <a:cxnLst/>
              <a:rect l="l" t="t" r="r" b="b"/>
              <a:pathLst>
                <a:path w="14340" h="11907" extrusionOk="0">
                  <a:moveTo>
                    <a:pt x="11082" y="571"/>
                  </a:moveTo>
                  <a:cubicBezTo>
                    <a:pt x="11803" y="571"/>
                    <a:pt x="12391" y="1170"/>
                    <a:pt x="12391" y="1880"/>
                  </a:cubicBezTo>
                  <a:lnTo>
                    <a:pt x="12391" y="2225"/>
                  </a:lnTo>
                  <a:cubicBezTo>
                    <a:pt x="12391" y="2347"/>
                    <a:pt x="12472" y="2438"/>
                    <a:pt x="12564" y="2479"/>
                  </a:cubicBezTo>
                  <a:cubicBezTo>
                    <a:pt x="13031" y="2692"/>
                    <a:pt x="13366" y="3108"/>
                    <a:pt x="13366" y="3656"/>
                  </a:cubicBezTo>
                  <a:cubicBezTo>
                    <a:pt x="13366" y="4336"/>
                    <a:pt x="12097" y="4925"/>
                    <a:pt x="12097" y="4925"/>
                  </a:cubicBezTo>
                  <a:lnTo>
                    <a:pt x="11336" y="4925"/>
                  </a:lnTo>
                  <a:lnTo>
                    <a:pt x="11336" y="4163"/>
                  </a:lnTo>
                  <a:lnTo>
                    <a:pt x="12056" y="3402"/>
                  </a:lnTo>
                  <a:cubicBezTo>
                    <a:pt x="12178" y="3321"/>
                    <a:pt x="12178" y="3149"/>
                    <a:pt x="12056" y="3027"/>
                  </a:cubicBezTo>
                  <a:cubicBezTo>
                    <a:pt x="12011" y="2986"/>
                    <a:pt x="11947" y="2966"/>
                    <a:pt x="11879" y="2966"/>
                  </a:cubicBezTo>
                  <a:cubicBezTo>
                    <a:pt x="11810" y="2966"/>
                    <a:pt x="11737" y="2986"/>
                    <a:pt x="11671" y="3027"/>
                  </a:cubicBezTo>
                  <a:lnTo>
                    <a:pt x="11336" y="3402"/>
                  </a:lnTo>
                  <a:lnTo>
                    <a:pt x="11336" y="2479"/>
                  </a:lnTo>
                  <a:cubicBezTo>
                    <a:pt x="11336" y="2347"/>
                    <a:pt x="11204" y="2225"/>
                    <a:pt x="11082" y="2225"/>
                  </a:cubicBezTo>
                  <a:cubicBezTo>
                    <a:pt x="10910" y="2225"/>
                    <a:pt x="10788" y="2347"/>
                    <a:pt x="10788" y="2479"/>
                  </a:cubicBezTo>
                  <a:lnTo>
                    <a:pt x="10788" y="4925"/>
                  </a:lnTo>
                  <a:lnTo>
                    <a:pt x="10027" y="4925"/>
                  </a:lnTo>
                  <a:cubicBezTo>
                    <a:pt x="10027" y="4925"/>
                    <a:pt x="8758" y="4336"/>
                    <a:pt x="8758" y="3656"/>
                  </a:cubicBezTo>
                  <a:cubicBezTo>
                    <a:pt x="8758" y="3108"/>
                    <a:pt x="9093" y="2692"/>
                    <a:pt x="9560" y="2479"/>
                  </a:cubicBezTo>
                  <a:cubicBezTo>
                    <a:pt x="9641" y="2438"/>
                    <a:pt x="9732" y="2347"/>
                    <a:pt x="9732" y="2225"/>
                  </a:cubicBezTo>
                  <a:lnTo>
                    <a:pt x="9732" y="1880"/>
                  </a:lnTo>
                  <a:cubicBezTo>
                    <a:pt x="9732" y="1170"/>
                    <a:pt x="10321" y="571"/>
                    <a:pt x="11082" y="571"/>
                  </a:cubicBezTo>
                  <a:close/>
                  <a:moveTo>
                    <a:pt x="5419" y="5097"/>
                  </a:moveTo>
                  <a:lnTo>
                    <a:pt x="5419" y="5858"/>
                  </a:lnTo>
                  <a:lnTo>
                    <a:pt x="507" y="5858"/>
                  </a:lnTo>
                  <a:lnTo>
                    <a:pt x="507" y="5097"/>
                  </a:lnTo>
                  <a:close/>
                  <a:moveTo>
                    <a:pt x="7034" y="2345"/>
                  </a:moveTo>
                  <a:cubicBezTo>
                    <a:pt x="7057" y="2345"/>
                    <a:pt x="7080" y="2345"/>
                    <a:pt x="7104" y="2347"/>
                  </a:cubicBezTo>
                  <a:cubicBezTo>
                    <a:pt x="7743" y="2347"/>
                    <a:pt x="8210" y="2854"/>
                    <a:pt x="8210" y="3453"/>
                  </a:cubicBezTo>
                  <a:lnTo>
                    <a:pt x="8210" y="5432"/>
                  </a:lnTo>
                  <a:cubicBezTo>
                    <a:pt x="8210" y="5939"/>
                    <a:pt x="7865" y="6406"/>
                    <a:pt x="7398" y="6538"/>
                  </a:cubicBezTo>
                  <a:lnTo>
                    <a:pt x="7398" y="4123"/>
                  </a:lnTo>
                  <a:cubicBezTo>
                    <a:pt x="7398" y="4001"/>
                    <a:pt x="7276" y="3869"/>
                    <a:pt x="7145" y="3829"/>
                  </a:cubicBezTo>
                  <a:cubicBezTo>
                    <a:pt x="6982" y="3829"/>
                    <a:pt x="6850" y="3960"/>
                    <a:pt x="6850" y="4123"/>
                  </a:cubicBezTo>
                  <a:lnTo>
                    <a:pt x="6850" y="6538"/>
                  </a:lnTo>
                  <a:cubicBezTo>
                    <a:pt x="6343" y="6406"/>
                    <a:pt x="5967" y="5990"/>
                    <a:pt x="5967" y="5432"/>
                  </a:cubicBezTo>
                  <a:lnTo>
                    <a:pt x="5967" y="3453"/>
                  </a:lnTo>
                  <a:cubicBezTo>
                    <a:pt x="5967" y="2838"/>
                    <a:pt x="6437" y="2345"/>
                    <a:pt x="7034" y="2345"/>
                  </a:cubicBezTo>
                  <a:close/>
                  <a:moveTo>
                    <a:pt x="4780" y="6366"/>
                  </a:moveTo>
                  <a:lnTo>
                    <a:pt x="4780" y="7167"/>
                  </a:lnTo>
                  <a:lnTo>
                    <a:pt x="1147" y="7167"/>
                  </a:lnTo>
                  <a:lnTo>
                    <a:pt x="1147" y="6366"/>
                  </a:lnTo>
                  <a:close/>
                  <a:moveTo>
                    <a:pt x="5419" y="7715"/>
                  </a:moveTo>
                  <a:lnTo>
                    <a:pt x="5419" y="8608"/>
                  </a:lnTo>
                  <a:lnTo>
                    <a:pt x="507" y="8608"/>
                  </a:lnTo>
                  <a:lnTo>
                    <a:pt x="507" y="7715"/>
                  </a:lnTo>
                  <a:close/>
                  <a:moveTo>
                    <a:pt x="4780" y="9156"/>
                  </a:moveTo>
                  <a:lnTo>
                    <a:pt x="4780" y="9796"/>
                  </a:lnTo>
                  <a:lnTo>
                    <a:pt x="1147" y="9796"/>
                  </a:lnTo>
                  <a:lnTo>
                    <a:pt x="1147" y="9156"/>
                  </a:lnTo>
                  <a:close/>
                  <a:moveTo>
                    <a:pt x="5714" y="6366"/>
                  </a:moveTo>
                  <a:cubicBezTo>
                    <a:pt x="5967" y="6751"/>
                    <a:pt x="6343" y="7046"/>
                    <a:pt x="6810" y="7086"/>
                  </a:cubicBezTo>
                  <a:lnTo>
                    <a:pt x="6810" y="9796"/>
                  </a:lnTo>
                  <a:lnTo>
                    <a:pt x="5328" y="9796"/>
                  </a:lnTo>
                  <a:lnTo>
                    <a:pt x="5328" y="9156"/>
                  </a:lnTo>
                  <a:lnTo>
                    <a:pt x="5673" y="9156"/>
                  </a:lnTo>
                  <a:cubicBezTo>
                    <a:pt x="5835" y="9156"/>
                    <a:pt x="5927" y="9035"/>
                    <a:pt x="5927" y="8903"/>
                  </a:cubicBezTo>
                  <a:lnTo>
                    <a:pt x="5927" y="7421"/>
                  </a:lnTo>
                  <a:cubicBezTo>
                    <a:pt x="5927" y="7299"/>
                    <a:pt x="5835" y="7167"/>
                    <a:pt x="5673" y="7167"/>
                  </a:cubicBezTo>
                  <a:lnTo>
                    <a:pt x="5328" y="7167"/>
                  </a:lnTo>
                  <a:lnTo>
                    <a:pt x="5328" y="6366"/>
                  </a:lnTo>
                  <a:close/>
                  <a:moveTo>
                    <a:pt x="8758" y="4925"/>
                  </a:moveTo>
                  <a:cubicBezTo>
                    <a:pt x="9093" y="5270"/>
                    <a:pt x="9519" y="5432"/>
                    <a:pt x="10027" y="5432"/>
                  </a:cubicBezTo>
                  <a:lnTo>
                    <a:pt x="10788" y="5432"/>
                  </a:lnTo>
                  <a:lnTo>
                    <a:pt x="10788" y="8274"/>
                  </a:lnTo>
                  <a:lnTo>
                    <a:pt x="10402" y="8274"/>
                  </a:lnTo>
                  <a:cubicBezTo>
                    <a:pt x="10148" y="7928"/>
                    <a:pt x="9732" y="7766"/>
                    <a:pt x="9306" y="7766"/>
                  </a:cubicBezTo>
                  <a:cubicBezTo>
                    <a:pt x="8545" y="7766"/>
                    <a:pt x="7865" y="8395"/>
                    <a:pt x="7865" y="9197"/>
                  </a:cubicBezTo>
                  <a:cubicBezTo>
                    <a:pt x="7865" y="9410"/>
                    <a:pt x="7906" y="9623"/>
                    <a:pt x="7997" y="9796"/>
                  </a:cubicBezTo>
                  <a:lnTo>
                    <a:pt x="7398" y="9796"/>
                  </a:lnTo>
                  <a:lnTo>
                    <a:pt x="7398" y="7086"/>
                  </a:lnTo>
                  <a:cubicBezTo>
                    <a:pt x="8159" y="6954"/>
                    <a:pt x="8758" y="6244"/>
                    <a:pt x="8758" y="5432"/>
                  </a:cubicBezTo>
                  <a:lnTo>
                    <a:pt x="8758" y="4925"/>
                  </a:lnTo>
                  <a:close/>
                  <a:moveTo>
                    <a:pt x="9306" y="8314"/>
                  </a:moveTo>
                  <a:cubicBezTo>
                    <a:pt x="9600" y="8314"/>
                    <a:pt x="9895" y="8436"/>
                    <a:pt x="10067" y="8690"/>
                  </a:cubicBezTo>
                  <a:cubicBezTo>
                    <a:pt x="10128" y="8789"/>
                    <a:pt x="10195" y="8837"/>
                    <a:pt x="10277" y="8837"/>
                  </a:cubicBezTo>
                  <a:cubicBezTo>
                    <a:pt x="10303" y="8837"/>
                    <a:pt x="10332" y="8832"/>
                    <a:pt x="10362" y="8822"/>
                  </a:cubicBezTo>
                  <a:cubicBezTo>
                    <a:pt x="10443" y="8822"/>
                    <a:pt x="10494" y="8781"/>
                    <a:pt x="10534" y="8781"/>
                  </a:cubicBezTo>
                  <a:cubicBezTo>
                    <a:pt x="10696" y="8781"/>
                    <a:pt x="10828" y="8862"/>
                    <a:pt x="10950" y="8943"/>
                  </a:cubicBezTo>
                  <a:lnTo>
                    <a:pt x="11001" y="8943"/>
                  </a:lnTo>
                  <a:cubicBezTo>
                    <a:pt x="11037" y="8970"/>
                    <a:pt x="11074" y="8981"/>
                    <a:pt x="11110" y="8981"/>
                  </a:cubicBezTo>
                  <a:cubicBezTo>
                    <a:pt x="11196" y="8981"/>
                    <a:pt x="11279" y="8919"/>
                    <a:pt x="11336" y="8862"/>
                  </a:cubicBezTo>
                  <a:cubicBezTo>
                    <a:pt x="11458" y="8649"/>
                    <a:pt x="11671" y="8568"/>
                    <a:pt x="11924" y="8568"/>
                  </a:cubicBezTo>
                  <a:cubicBezTo>
                    <a:pt x="12310" y="8568"/>
                    <a:pt x="12604" y="8862"/>
                    <a:pt x="12604" y="9238"/>
                  </a:cubicBezTo>
                  <a:cubicBezTo>
                    <a:pt x="12604" y="9451"/>
                    <a:pt x="12523" y="9664"/>
                    <a:pt x="12391" y="9796"/>
                  </a:cubicBezTo>
                  <a:lnTo>
                    <a:pt x="8626" y="9796"/>
                  </a:lnTo>
                  <a:cubicBezTo>
                    <a:pt x="8504" y="9623"/>
                    <a:pt x="8413" y="9410"/>
                    <a:pt x="8413" y="9197"/>
                  </a:cubicBezTo>
                  <a:cubicBezTo>
                    <a:pt x="8413" y="8730"/>
                    <a:pt x="8839" y="8314"/>
                    <a:pt x="9306" y="8314"/>
                  </a:cubicBezTo>
                  <a:close/>
                  <a:moveTo>
                    <a:pt x="11027" y="1"/>
                  </a:moveTo>
                  <a:cubicBezTo>
                    <a:pt x="10001" y="1"/>
                    <a:pt x="9174" y="841"/>
                    <a:pt x="9174" y="1880"/>
                  </a:cubicBezTo>
                  <a:lnTo>
                    <a:pt x="9174" y="2053"/>
                  </a:lnTo>
                  <a:cubicBezTo>
                    <a:pt x="8921" y="2184"/>
                    <a:pt x="8667" y="2387"/>
                    <a:pt x="8545" y="2601"/>
                  </a:cubicBezTo>
                  <a:cubicBezTo>
                    <a:pt x="8244" y="2107"/>
                    <a:pt x="7696" y="1787"/>
                    <a:pt x="7064" y="1787"/>
                  </a:cubicBezTo>
                  <a:cubicBezTo>
                    <a:pt x="6994" y="1787"/>
                    <a:pt x="6922" y="1791"/>
                    <a:pt x="6850" y="1799"/>
                  </a:cubicBezTo>
                  <a:cubicBezTo>
                    <a:pt x="6049" y="1880"/>
                    <a:pt x="5419" y="2641"/>
                    <a:pt x="5419" y="3453"/>
                  </a:cubicBezTo>
                  <a:lnTo>
                    <a:pt x="5419" y="4549"/>
                  </a:lnTo>
                  <a:lnTo>
                    <a:pt x="254" y="4549"/>
                  </a:lnTo>
                  <a:cubicBezTo>
                    <a:pt x="91" y="4549"/>
                    <a:pt x="0" y="4671"/>
                    <a:pt x="0" y="4843"/>
                  </a:cubicBezTo>
                  <a:lnTo>
                    <a:pt x="0" y="6112"/>
                  </a:lnTo>
                  <a:cubicBezTo>
                    <a:pt x="0" y="6244"/>
                    <a:pt x="91" y="6366"/>
                    <a:pt x="254" y="6366"/>
                  </a:cubicBezTo>
                  <a:lnTo>
                    <a:pt x="599" y="6366"/>
                  </a:lnTo>
                  <a:lnTo>
                    <a:pt x="599" y="7167"/>
                  </a:lnTo>
                  <a:lnTo>
                    <a:pt x="254" y="7167"/>
                  </a:lnTo>
                  <a:cubicBezTo>
                    <a:pt x="91" y="7167"/>
                    <a:pt x="0" y="7299"/>
                    <a:pt x="0" y="7421"/>
                  </a:cubicBezTo>
                  <a:lnTo>
                    <a:pt x="0" y="8903"/>
                  </a:lnTo>
                  <a:cubicBezTo>
                    <a:pt x="0" y="9035"/>
                    <a:pt x="91" y="9156"/>
                    <a:pt x="254" y="9156"/>
                  </a:cubicBezTo>
                  <a:lnTo>
                    <a:pt x="599" y="9156"/>
                  </a:lnTo>
                  <a:lnTo>
                    <a:pt x="599" y="9796"/>
                  </a:lnTo>
                  <a:lnTo>
                    <a:pt x="254" y="9796"/>
                  </a:lnTo>
                  <a:cubicBezTo>
                    <a:pt x="91" y="9796"/>
                    <a:pt x="0" y="9918"/>
                    <a:pt x="0" y="10049"/>
                  </a:cubicBezTo>
                  <a:lnTo>
                    <a:pt x="0" y="11612"/>
                  </a:lnTo>
                  <a:lnTo>
                    <a:pt x="0" y="11734"/>
                  </a:lnTo>
                  <a:cubicBezTo>
                    <a:pt x="41" y="11825"/>
                    <a:pt x="132" y="11907"/>
                    <a:pt x="254" y="11907"/>
                  </a:cubicBezTo>
                  <a:lnTo>
                    <a:pt x="5714" y="11907"/>
                  </a:lnTo>
                  <a:cubicBezTo>
                    <a:pt x="5835" y="11907"/>
                    <a:pt x="5967" y="11825"/>
                    <a:pt x="5967" y="11694"/>
                  </a:cubicBezTo>
                  <a:cubicBezTo>
                    <a:pt x="6008" y="11521"/>
                    <a:pt x="5876" y="11359"/>
                    <a:pt x="5714" y="11359"/>
                  </a:cubicBezTo>
                  <a:lnTo>
                    <a:pt x="548" y="11359"/>
                  </a:lnTo>
                  <a:lnTo>
                    <a:pt x="548" y="10344"/>
                  </a:lnTo>
                  <a:lnTo>
                    <a:pt x="13366" y="10344"/>
                  </a:lnTo>
                  <a:lnTo>
                    <a:pt x="13366" y="11359"/>
                  </a:lnTo>
                  <a:lnTo>
                    <a:pt x="8210" y="11359"/>
                  </a:lnTo>
                  <a:cubicBezTo>
                    <a:pt x="8078" y="11359"/>
                    <a:pt x="7956" y="11440"/>
                    <a:pt x="7906" y="11612"/>
                  </a:cubicBezTo>
                  <a:cubicBezTo>
                    <a:pt x="7906" y="11775"/>
                    <a:pt x="8038" y="11907"/>
                    <a:pt x="8210" y="11907"/>
                  </a:cubicBezTo>
                  <a:lnTo>
                    <a:pt x="13660" y="11907"/>
                  </a:lnTo>
                  <a:cubicBezTo>
                    <a:pt x="13792" y="11907"/>
                    <a:pt x="13914" y="11775"/>
                    <a:pt x="13914" y="11653"/>
                  </a:cubicBezTo>
                  <a:lnTo>
                    <a:pt x="13914" y="10049"/>
                  </a:lnTo>
                  <a:cubicBezTo>
                    <a:pt x="13914" y="9918"/>
                    <a:pt x="13792" y="9796"/>
                    <a:pt x="13660" y="9796"/>
                  </a:cubicBezTo>
                  <a:lnTo>
                    <a:pt x="13071" y="9796"/>
                  </a:lnTo>
                  <a:cubicBezTo>
                    <a:pt x="13112" y="9623"/>
                    <a:pt x="13152" y="9451"/>
                    <a:pt x="13152" y="9238"/>
                  </a:cubicBezTo>
                  <a:cubicBezTo>
                    <a:pt x="13152" y="8568"/>
                    <a:pt x="12604" y="8020"/>
                    <a:pt x="11924" y="8020"/>
                  </a:cubicBezTo>
                  <a:cubicBezTo>
                    <a:pt x="11711" y="8020"/>
                    <a:pt x="11508" y="8060"/>
                    <a:pt x="11336" y="8142"/>
                  </a:cubicBezTo>
                  <a:lnTo>
                    <a:pt x="11336" y="5432"/>
                  </a:lnTo>
                  <a:lnTo>
                    <a:pt x="12472" y="5432"/>
                  </a:lnTo>
                  <a:cubicBezTo>
                    <a:pt x="12777" y="5432"/>
                    <a:pt x="13071" y="5351"/>
                    <a:pt x="13284" y="5097"/>
                  </a:cubicBezTo>
                  <a:cubicBezTo>
                    <a:pt x="14340" y="3960"/>
                    <a:pt x="13954" y="2560"/>
                    <a:pt x="12939" y="2053"/>
                  </a:cubicBezTo>
                  <a:lnTo>
                    <a:pt x="12939" y="1464"/>
                  </a:lnTo>
                  <a:cubicBezTo>
                    <a:pt x="12939" y="1119"/>
                    <a:pt x="12777" y="825"/>
                    <a:pt x="12523" y="611"/>
                  </a:cubicBezTo>
                  <a:cubicBezTo>
                    <a:pt x="12024" y="183"/>
                    <a:pt x="11504" y="1"/>
                    <a:pt x="11027"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2606350" y="2640150"/>
              <a:ext cx="159625" cy="68775"/>
            </a:xfrm>
            <a:custGeom>
              <a:avLst/>
              <a:gdLst/>
              <a:ahLst/>
              <a:cxnLst/>
              <a:rect l="l" t="t" r="r" b="b"/>
              <a:pathLst>
                <a:path w="6385" h="2751" extrusionOk="0">
                  <a:moveTo>
                    <a:pt x="4182" y="548"/>
                  </a:moveTo>
                  <a:cubicBezTo>
                    <a:pt x="4608" y="548"/>
                    <a:pt x="5034" y="761"/>
                    <a:pt x="5369" y="1056"/>
                  </a:cubicBezTo>
                  <a:cubicBezTo>
                    <a:pt x="5664" y="1401"/>
                    <a:pt x="5836" y="1776"/>
                    <a:pt x="5836" y="2202"/>
                  </a:cubicBezTo>
                  <a:lnTo>
                    <a:pt x="549" y="2202"/>
                  </a:lnTo>
                  <a:cubicBezTo>
                    <a:pt x="549" y="1604"/>
                    <a:pt x="1056" y="1096"/>
                    <a:pt x="1685" y="1096"/>
                  </a:cubicBezTo>
                  <a:cubicBezTo>
                    <a:pt x="1939" y="1096"/>
                    <a:pt x="2193" y="1188"/>
                    <a:pt x="2365" y="1350"/>
                  </a:cubicBezTo>
                  <a:cubicBezTo>
                    <a:pt x="2406" y="1375"/>
                    <a:pt x="2459" y="1388"/>
                    <a:pt x="2518" y="1388"/>
                  </a:cubicBezTo>
                  <a:cubicBezTo>
                    <a:pt x="2576" y="1388"/>
                    <a:pt x="2639" y="1375"/>
                    <a:pt x="2700" y="1350"/>
                  </a:cubicBezTo>
                  <a:cubicBezTo>
                    <a:pt x="2700" y="1350"/>
                    <a:pt x="2751" y="1309"/>
                    <a:pt x="2751" y="1269"/>
                  </a:cubicBezTo>
                  <a:cubicBezTo>
                    <a:pt x="3086" y="802"/>
                    <a:pt x="3634" y="548"/>
                    <a:pt x="4182" y="548"/>
                  </a:cubicBezTo>
                  <a:close/>
                  <a:moveTo>
                    <a:pt x="4182" y="0"/>
                  </a:moveTo>
                  <a:cubicBezTo>
                    <a:pt x="3512" y="0"/>
                    <a:pt x="2913" y="294"/>
                    <a:pt x="2497" y="761"/>
                  </a:cubicBezTo>
                  <a:cubicBezTo>
                    <a:pt x="2244" y="640"/>
                    <a:pt x="1990" y="548"/>
                    <a:pt x="1685" y="548"/>
                  </a:cubicBezTo>
                  <a:cubicBezTo>
                    <a:pt x="762" y="548"/>
                    <a:pt x="1" y="1309"/>
                    <a:pt x="1" y="2284"/>
                  </a:cubicBezTo>
                  <a:lnTo>
                    <a:pt x="1" y="2537"/>
                  </a:lnTo>
                  <a:cubicBezTo>
                    <a:pt x="41" y="2669"/>
                    <a:pt x="123" y="2750"/>
                    <a:pt x="295" y="2750"/>
                  </a:cubicBezTo>
                  <a:lnTo>
                    <a:pt x="6090" y="2750"/>
                  </a:lnTo>
                  <a:cubicBezTo>
                    <a:pt x="6252" y="2750"/>
                    <a:pt x="6344" y="2669"/>
                    <a:pt x="6384" y="2537"/>
                  </a:cubicBezTo>
                  <a:lnTo>
                    <a:pt x="6384" y="2365"/>
                  </a:lnTo>
                  <a:lnTo>
                    <a:pt x="6384" y="2284"/>
                  </a:lnTo>
                  <a:cubicBezTo>
                    <a:pt x="6384" y="1695"/>
                    <a:pt x="6171" y="1147"/>
                    <a:pt x="5745" y="680"/>
                  </a:cubicBezTo>
                  <a:cubicBezTo>
                    <a:pt x="5329" y="254"/>
                    <a:pt x="4781" y="0"/>
                    <a:pt x="418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7"/>
          <p:cNvGrpSpPr/>
          <p:nvPr/>
        </p:nvGrpSpPr>
        <p:grpSpPr>
          <a:xfrm>
            <a:off x="1048969" y="816292"/>
            <a:ext cx="465345" cy="423130"/>
            <a:chOff x="5557775" y="3767625"/>
            <a:chExt cx="355225" cy="323000"/>
          </a:xfrm>
        </p:grpSpPr>
        <p:sp>
          <p:nvSpPr>
            <p:cNvPr id="1670" name="Google Shape;1670;p37"/>
            <p:cNvSpPr/>
            <p:nvPr/>
          </p:nvSpPr>
          <p:spPr>
            <a:xfrm>
              <a:off x="5759725" y="4015350"/>
              <a:ext cx="14750" cy="13875"/>
            </a:xfrm>
            <a:custGeom>
              <a:avLst/>
              <a:gdLst/>
              <a:ahLst/>
              <a:cxnLst/>
              <a:rect l="l" t="t" r="r" b="b"/>
              <a:pathLst>
                <a:path w="590" h="555" extrusionOk="0">
                  <a:moveTo>
                    <a:pt x="307" y="0"/>
                  </a:moveTo>
                  <a:cubicBezTo>
                    <a:pt x="238" y="0"/>
                    <a:pt x="175" y="24"/>
                    <a:pt x="123" y="47"/>
                  </a:cubicBezTo>
                  <a:cubicBezTo>
                    <a:pt x="42" y="128"/>
                    <a:pt x="1" y="260"/>
                    <a:pt x="42" y="382"/>
                  </a:cubicBezTo>
                  <a:cubicBezTo>
                    <a:pt x="82" y="473"/>
                    <a:pt x="214" y="555"/>
                    <a:pt x="295" y="555"/>
                  </a:cubicBezTo>
                  <a:cubicBezTo>
                    <a:pt x="468" y="555"/>
                    <a:pt x="549" y="473"/>
                    <a:pt x="590" y="301"/>
                  </a:cubicBezTo>
                  <a:cubicBezTo>
                    <a:pt x="590" y="220"/>
                    <a:pt x="549" y="88"/>
                    <a:pt x="468" y="47"/>
                  </a:cubicBezTo>
                  <a:cubicBezTo>
                    <a:pt x="412" y="13"/>
                    <a:pt x="358" y="0"/>
                    <a:pt x="307"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a:off x="5557775" y="3767625"/>
              <a:ext cx="355225" cy="323000"/>
            </a:xfrm>
            <a:custGeom>
              <a:avLst/>
              <a:gdLst/>
              <a:ahLst/>
              <a:cxnLst/>
              <a:rect l="l" t="t" r="r" b="b"/>
              <a:pathLst>
                <a:path w="14209" h="12920" extrusionOk="0">
                  <a:moveTo>
                    <a:pt x="3126" y="995"/>
                  </a:moveTo>
                  <a:lnTo>
                    <a:pt x="1269" y="2639"/>
                  </a:lnTo>
                  <a:lnTo>
                    <a:pt x="549" y="2639"/>
                  </a:lnTo>
                  <a:lnTo>
                    <a:pt x="549" y="995"/>
                  </a:lnTo>
                  <a:close/>
                  <a:moveTo>
                    <a:pt x="8120" y="995"/>
                  </a:moveTo>
                  <a:lnTo>
                    <a:pt x="8120" y="2639"/>
                  </a:lnTo>
                  <a:lnTo>
                    <a:pt x="7399" y="2639"/>
                  </a:lnTo>
                  <a:lnTo>
                    <a:pt x="5542" y="995"/>
                  </a:lnTo>
                  <a:close/>
                  <a:moveTo>
                    <a:pt x="13661" y="3187"/>
                  </a:moveTo>
                  <a:lnTo>
                    <a:pt x="13661" y="8058"/>
                  </a:lnTo>
                  <a:lnTo>
                    <a:pt x="8668" y="8058"/>
                  </a:lnTo>
                  <a:lnTo>
                    <a:pt x="8668" y="3187"/>
                  </a:lnTo>
                  <a:close/>
                  <a:moveTo>
                    <a:pt x="5247" y="9916"/>
                  </a:moveTo>
                  <a:lnTo>
                    <a:pt x="5247" y="11184"/>
                  </a:lnTo>
                  <a:lnTo>
                    <a:pt x="3431" y="11184"/>
                  </a:lnTo>
                  <a:lnTo>
                    <a:pt x="3431" y="9916"/>
                  </a:lnTo>
                  <a:close/>
                  <a:moveTo>
                    <a:pt x="6262" y="11732"/>
                  </a:moveTo>
                  <a:lnTo>
                    <a:pt x="6262" y="12371"/>
                  </a:lnTo>
                  <a:lnTo>
                    <a:pt x="2416" y="12371"/>
                  </a:lnTo>
                  <a:lnTo>
                    <a:pt x="2416" y="11732"/>
                  </a:lnTo>
                  <a:close/>
                  <a:moveTo>
                    <a:pt x="4353" y="1"/>
                  </a:moveTo>
                  <a:cubicBezTo>
                    <a:pt x="4283" y="1"/>
                    <a:pt x="4207" y="21"/>
                    <a:pt x="4141" y="62"/>
                  </a:cubicBezTo>
                  <a:lnTo>
                    <a:pt x="3766" y="447"/>
                  </a:lnTo>
                  <a:lnTo>
                    <a:pt x="295" y="447"/>
                  </a:lnTo>
                  <a:cubicBezTo>
                    <a:pt x="133" y="447"/>
                    <a:pt x="1" y="569"/>
                    <a:pt x="1" y="701"/>
                  </a:cubicBezTo>
                  <a:lnTo>
                    <a:pt x="1" y="12625"/>
                  </a:lnTo>
                  <a:cubicBezTo>
                    <a:pt x="1" y="12788"/>
                    <a:pt x="133" y="12920"/>
                    <a:pt x="295" y="12920"/>
                  </a:cubicBezTo>
                  <a:lnTo>
                    <a:pt x="8373" y="12920"/>
                  </a:lnTo>
                  <a:cubicBezTo>
                    <a:pt x="8546" y="12920"/>
                    <a:pt x="8668" y="12788"/>
                    <a:pt x="8668" y="12625"/>
                  </a:cubicBezTo>
                  <a:lnTo>
                    <a:pt x="8668" y="11732"/>
                  </a:lnTo>
                  <a:cubicBezTo>
                    <a:pt x="8668" y="11560"/>
                    <a:pt x="8586" y="11478"/>
                    <a:pt x="8414" y="11438"/>
                  </a:cubicBezTo>
                  <a:cubicBezTo>
                    <a:pt x="8251" y="11438"/>
                    <a:pt x="8120" y="11560"/>
                    <a:pt x="8120" y="11732"/>
                  </a:cubicBezTo>
                  <a:lnTo>
                    <a:pt x="8120" y="12371"/>
                  </a:lnTo>
                  <a:lnTo>
                    <a:pt x="6810" y="12371"/>
                  </a:lnTo>
                  <a:lnTo>
                    <a:pt x="6810" y="11478"/>
                  </a:lnTo>
                  <a:cubicBezTo>
                    <a:pt x="6810" y="11306"/>
                    <a:pt x="6678" y="11184"/>
                    <a:pt x="6516" y="11184"/>
                  </a:cubicBezTo>
                  <a:lnTo>
                    <a:pt x="5796" y="11184"/>
                  </a:lnTo>
                  <a:lnTo>
                    <a:pt x="5796" y="9621"/>
                  </a:lnTo>
                  <a:cubicBezTo>
                    <a:pt x="5796" y="9489"/>
                    <a:pt x="5664" y="9368"/>
                    <a:pt x="5501" y="9368"/>
                  </a:cubicBezTo>
                  <a:lnTo>
                    <a:pt x="3126" y="9368"/>
                  </a:lnTo>
                  <a:cubicBezTo>
                    <a:pt x="3005" y="9368"/>
                    <a:pt x="2873" y="9489"/>
                    <a:pt x="2873" y="9621"/>
                  </a:cubicBezTo>
                  <a:lnTo>
                    <a:pt x="2873" y="11184"/>
                  </a:lnTo>
                  <a:lnTo>
                    <a:pt x="2162" y="11184"/>
                  </a:lnTo>
                  <a:cubicBezTo>
                    <a:pt x="1990" y="11184"/>
                    <a:pt x="1858" y="11306"/>
                    <a:pt x="1858" y="11478"/>
                  </a:cubicBezTo>
                  <a:lnTo>
                    <a:pt x="1858" y="12371"/>
                  </a:lnTo>
                  <a:lnTo>
                    <a:pt x="549" y="12371"/>
                  </a:lnTo>
                  <a:lnTo>
                    <a:pt x="549" y="3147"/>
                  </a:lnTo>
                  <a:lnTo>
                    <a:pt x="1350" y="3147"/>
                  </a:lnTo>
                  <a:cubicBezTo>
                    <a:pt x="1367" y="3160"/>
                    <a:pt x="1379" y="3165"/>
                    <a:pt x="1388" y="3165"/>
                  </a:cubicBezTo>
                  <a:cubicBezTo>
                    <a:pt x="1406" y="3165"/>
                    <a:pt x="1415" y="3147"/>
                    <a:pt x="1442" y="3147"/>
                  </a:cubicBezTo>
                  <a:cubicBezTo>
                    <a:pt x="1482" y="3147"/>
                    <a:pt x="1523" y="3147"/>
                    <a:pt x="1523" y="3106"/>
                  </a:cubicBezTo>
                  <a:lnTo>
                    <a:pt x="4354" y="650"/>
                  </a:lnTo>
                  <a:lnTo>
                    <a:pt x="7145" y="3106"/>
                  </a:lnTo>
                  <a:cubicBezTo>
                    <a:pt x="7186" y="3147"/>
                    <a:pt x="7318" y="3187"/>
                    <a:pt x="7318" y="3187"/>
                  </a:cubicBezTo>
                  <a:lnTo>
                    <a:pt x="8120" y="3187"/>
                  </a:lnTo>
                  <a:lnTo>
                    <a:pt x="8120" y="8941"/>
                  </a:lnTo>
                  <a:cubicBezTo>
                    <a:pt x="8120" y="9073"/>
                    <a:pt x="8201" y="9195"/>
                    <a:pt x="8333" y="9236"/>
                  </a:cubicBezTo>
                  <a:cubicBezTo>
                    <a:pt x="8546" y="9236"/>
                    <a:pt x="8668" y="9114"/>
                    <a:pt x="8668" y="8941"/>
                  </a:cubicBezTo>
                  <a:lnTo>
                    <a:pt x="8668" y="8606"/>
                  </a:lnTo>
                  <a:lnTo>
                    <a:pt x="13955" y="8606"/>
                  </a:lnTo>
                  <a:cubicBezTo>
                    <a:pt x="14087" y="8606"/>
                    <a:pt x="14209" y="8475"/>
                    <a:pt x="14209" y="8312"/>
                  </a:cubicBezTo>
                  <a:lnTo>
                    <a:pt x="14209" y="2893"/>
                  </a:lnTo>
                  <a:cubicBezTo>
                    <a:pt x="14209" y="2771"/>
                    <a:pt x="14087" y="2639"/>
                    <a:pt x="13955" y="2639"/>
                  </a:cubicBezTo>
                  <a:lnTo>
                    <a:pt x="8668" y="2639"/>
                  </a:lnTo>
                  <a:lnTo>
                    <a:pt x="8668" y="701"/>
                  </a:lnTo>
                  <a:cubicBezTo>
                    <a:pt x="8668" y="569"/>
                    <a:pt x="8546" y="447"/>
                    <a:pt x="8373" y="447"/>
                  </a:cubicBezTo>
                  <a:lnTo>
                    <a:pt x="4953" y="447"/>
                  </a:lnTo>
                  <a:lnTo>
                    <a:pt x="4527" y="62"/>
                  </a:lnTo>
                  <a:cubicBezTo>
                    <a:pt x="4486" y="21"/>
                    <a:pt x="4423" y="1"/>
                    <a:pt x="4353"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5812500" y="3865125"/>
              <a:ext cx="49750" cy="83675"/>
            </a:xfrm>
            <a:custGeom>
              <a:avLst/>
              <a:gdLst/>
              <a:ahLst/>
              <a:cxnLst/>
              <a:rect l="l" t="t" r="r" b="b"/>
              <a:pathLst>
                <a:path w="1990" h="3347" extrusionOk="0">
                  <a:moveTo>
                    <a:pt x="681" y="941"/>
                  </a:moveTo>
                  <a:lnTo>
                    <a:pt x="681" y="1195"/>
                  </a:lnTo>
                  <a:cubicBezTo>
                    <a:pt x="640" y="1155"/>
                    <a:pt x="640" y="1114"/>
                    <a:pt x="640" y="1063"/>
                  </a:cubicBezTo>
                  <a:cubicBezTo>
                    <a:pt x="640" y="1023"/>
                    <a:pt x="640" y="982"/>
                    <a:pt x="681" y="941"/>
                  </a:cubicBezTo>
                  <a:close/>
                  <a:moveTo>
                    <a:pt x="1229" y="2037"/>
                  </a:moveTo>
                  <a:cubicBezTo>
                    <a:pt x="1361" y="2129"/>
                    <a:pt x="1401" y="2251"/>
                    <a:pt x="1401" y="2382"/>
                  </a:cubicBezTo>
                  <a:cubicBezTo>
                    <a:pt x="1401" y="2464"/>
                    <a:pt x="1310" y="2504"/>
                    <a:pt x="1229" y="2545"/>
                  </a:cubicBezTo>
                  <a:lnTo>
                    <a:pt x="1229" y="2037"/>
                  </a:lnTo>
                  <a:close/>
                  <a:moveTo>
                    <a:pt x="880" y="0"/>
                  </a:moveTo>
                  <a:cubicBezTo>
                    <a:pt x="855" y="0"/>
                    <a:pt x="829" y="3"/>
                    <a:pt x="803" y="8"/>
                  </a:cubicBezTo>
                  <a:cubicBezTo>
                    <a:pt x="721" y="48"/>
                    <a:pt x="640" y="180"/>
                    <a:pt x="640" y="302"/>
                  </a:cubicBezTo>
                  <a:cubicBezTo>
                    <a:pt x="640" y="302"/>
                    <a:pt x="640" y="353"/>
                    <a:pt x="600" y="353"/>
                  </a:cubicBezTo>
                  <a:cubicBezTo>
                    <a:pt x="346" y="434"/>
                    <a:pt x="92" y="728"/>
                    <a:pt x="92" y="1023"/>
                  </a:cubicBezTo>
                  <a:cubicBezTo>
                    <a:pt x="41" y="1368"/>
                    <a:pt x="214" y="1621"/>
                    <a:pt x="508" y="1784"/>
                  </a:cubicBezTo>
                  <a:cubicBezTo>
                    <a:pt x="549" y="1784"/>
                    <a:pt x="681" y="1824"/>
                    <a:pt x="681" y="1824"/>
                  </a:cubicBezTo>
                  <a:lnTo>
                    <a:pt x="681" y="2545"/>
                  </a:lnTo>
                  <a:cubicBezTo>
                    <a:pt x="600" y="2504"/>
                    <a:pt x="549" y="2464"/>
                    <a:pt x="508" y="2423"/>
                  </a:cubicBezTo>
                  <a:cubicBezTo>
                    <a:pt x="438" y="2347"/>
                    <a:pt x="351" y="2302"/>
                    <a:pt x="267" y="2302"/>
                  </a:cubicBezTo>
                  <a:cubicBezTo>
                    <a:pt x="205" y="2302"/>
                    <a:pt x="144" y="2326"/>
                    <a:pt x="92" y="2382"/>
                  </a:cubicBezTo>
                  <a:cubicBezTo>
                    <a:pt x="1" y="2504"/>
                    <a:pt x="1" y="2677"/>
                    <a:pt x="92" y="2758"/>
                  </a:cubicBezTo>
                  <a:cubicBezTo>
                    <a:pt x="255" y="2971"/>
                    <a:pt x="468" y="3052"/>
                    <a:pt x="681" y="3093"/>
                  </a:cubicBezTo>
                  <a:cubicBezTo>
                    <a:pt x="681" y="3265"/>
                    <a:pt x="803" y="3347"/>
                    <a:pt x="934" y="3347"/>
                  </a:cubicBezTo>
                  <a:cubicBezTo>
                    <a:pt x="1107" y="3347"/>
                    <a:pt x="1188" y="3265"/>
                    <a:pt x="1229" y="3144"/>
                  </a:cubicBezTo>
                  <a:cubicBezTo>
                    <a:pt x="1614" y="3052"/>
                    <a:pt x="1909" y="2799"/>
                    <a:pt x="1949" y="2423"/>
                  </a:cubicBezTo>
                  <a:cubicBezTo>
                    <a:pt x="1990" y="2037"/>
                    <a:pt x="1736" y="1621"/>
                    <a:pt x="1269" y="1449"/>
                  </a:cubicBezTo>
                  <a:lnTo>
                    <a:pt x="1229" y="1449"/>
                  </a:lnTo>
                  <a:lnTo>
                    <a:pt x="1229" y="901"/>
                  </a:lnTo>
                  <a:cubicBezTo>
                    <a:pt x="1269" y="941"/>
                    <a:pt x="1269" y="941"/>
                    <a:pt x="1269" y="982"/>
                  </a:cubicBezTo>
                  <a:cubicBezTo>
                    <a:pt x="1335" y="1048"/>
                    <a:pt x="1432" y="1091"/>
                    <a:pt x="1527" y="1091"/>
                  </a:cubicBezTo>
                  <a:cubicBezTo>
                    <a:pt x="1622" y="1091"/>
                    <a:pt x="1716" y="1048"/>
                    <a:pt x="1777" y="941"/>
                  </a:cubicBezTo>
                  <a:cubicBezTo>
                    <a:pt x="1868" y="860"/>
                    <a:pt x="1817" y="728"/>
                    <a:pt x="1777" y="647"/>
                  </a:cubicBezTo>
                  <a:cubicBezTo>
                    <a:pt x="1655" y="475"/>
                    <a:pt x="1482" y="353"/>
                    <a:pt x="1229" y="302"/>
                  </a:cubicBezTo>
                  <a:cubicBezTo>
                    <a:pt x="1229" y="124"/>
                    <a:pt x="1064" y="0"/>
                    <a:pt x="88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5592800" y="3931025"/>
              <a:ext cx="61150" cy="53800"/>
            </a:xfrm>
            <a:custGeom>
              <a:avLst/>
              <a:gdLst/>
              <a:ahLst/>
              <a:cxnLst/>
              <a:rect l="l" t="t" r="r" b="b"/>
              <a:pathLst>
                <a:path w="2446" h="2152" extrusionOk="0">
                  <a:moveTo>
                    <a:pt x="1898" y="548"/>
                  </a:moveTo>
                  <a:lnTo>
                    <a:pt x="1898" y="1604"/>
                  </a:lnTo>
                  <a:lnTo>
                    <a:pt x="548" y="1604"/>
                  </a:lnTo>
                  <a:lnTo>
                    <a:pt x="548" y="548"/>
                  </a:lnTo>
                  <a:close/>
                  <a:moveTo>
                    <a:pt x="295" y="0"/>
                  </a:moveTo>
                  <a:cubicBezTo>
                    <a:pt x="122" y="0"/>
                    <a:pt x="0" y="122"/>
                    <a:pt x="0" y="254"/>
                  </a:cubicBezTo>
                  <a:lnTo>
                    <a:pt x="0" y="1857"/>
                  </a:lnTo>
                  <a:cubicBezTo>
                    <a:pt x="0" y="2030"/>
                    <a:pt x="122" y="2152"/>
                    <a:pt x="295" y="2152"/>
                  </a:cubicBezTo>
                  <a:lnTo>
                    <a:pt x="2152" y="2152"/>
                  </a:lnTo>
                  <a:cubicBezTo>
                    <a:pt x="2324" y="2152"/>
                    <a:pt x="2446" y="2030"/>
                    <a:pt x="2446" y="1857"/>
                  </a:cubicBezTo>
                  <a:lnTo>
                    <a:pt x="2446" y="254"/>
                  </a:lnTo>
                  <a:cubicBezTo>
                    <a:pt x="2446" y="122"/>
                    <a:pt x="2324" y="0"/>
                    <a:pt x="215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5678300" y="3931025"/>
              <a:ext cx="61425" cy="53800"/>
            </a:xfrm>
            <a:custGeom>
              <a:avLst/>
              <a:gdLst/>
              <a:ahLst/>
              <a:cxnLst/>
              <a:rect l="l" t="t" r="r" b="b"/>
              <a:pathLst>
                <a:path w="2457" h="2152" extrusionOk="0">
                  <a:moveTo>
                    <a:pt x="1908" y="548"/>
                  </a:moveTo>
                  <a:lnTo>
                    <a:pt x="1908" y="1604"/>
                  </a:lnTo>
                  <a:lnTo>
                    <a:pt x="589" y="1604"/>
                  </a:lnTo>
                  <a:lnTo>
                    <a:pt x="589" y="548"/>
                  </a:lnTo>
                  <a:close/>
                  <a:moveTo>
                    <a:pt x="295" y="0"/>
                  </a:moveTo>
                  <a:cubicBezTo>
                    <a:pt x="132" y="0"/>
                    <a:pt x="0" y="122"/>
                    <a:pt x="0" y="254"/>
                  </a:cubicBezTo>
                  <a:lnTo>
                    <a:pt x="0" y="1857"/>
                  </a:lnTo>
                  <a:cubicBezTo>
                    <a:pt x="0" y="2030"/>
                    <a:pt x="132" y="2152"/>
                    <a:pt x="295" y="2152"/>
                  </a:cubicBezTo>
                  <a:lnTo>
                    <a:pt x="2202" y="2152"/>
                  </a:lnTo>
                  <a:cubicBezTo>
                    <a:pt x="2324" y="2152"/>
                    <a:pt x="2456" y="2030"/>
                    <a:pt x="2456" y="1857"/>
                  </a:cubicBezTo>
                  <a:lnTo>
                    <a:pt x="2456" y="254"/>
                  </a:lnTo>
                  <a:cubicBezTo>
                    <a:pt x="2456" y="122"/>
                    <a:pt x="2324" y="0"/>
                    <a:pt x="220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5592800" y="3862250"/>
              <a:ext cx="61150" cy="54850"/>
            </a:xfrm>
            <a:custGeom>
              <a:avLst/>
              <a:gdLst/>
              <a:ahLst/>
              <a:cxnLst/>
              <a:rect l="l" t="t" r="r" b="b"/>
              <a:pathLst>
                <a:path w="2446" h="2194" extrusionOk="0">
                  <a:moveTo>
                    <a:pt x="1898" y="549"/>
                  </a:moveTo>
                  <a:lnTo>
                    <a:pt x="1898" y="1604"/>
                  </a:lnTo>
                  <a:lnTo>
                    <a:pt x="548" y="1604"/>
                  </a:lnTo>
                  <a:lnTo>
                    <a:pt x="548" y="549"/>
                  </a:lnTo>
                  <a:close/>
                  <a:moveTo>
                    <a:pt x="295" y="1"/>
                  </a:moveTo>
                  <a:cubicBezTo>
                    <a:pt x="122" y="1"/>
                    <a:pt x="0" y="123"/>
                    <a:pt x="0" y="295"/>
                  </a:cubicBezTo>
                  <a:lnTo>
                    <a:pt x="0" y="1899"/>
                  </a:lnTo>
                  <a:cubicBezTo>
                    <a:pt x="0" y="2071"/>
                    <a:pt x="122" y="2193"/>
                    <a:pt x="295" y="2193"/>
                  </a:cubicBezTo>
                  <a:lnTo>
                    <a:pt x="2152" y="2193"/>
                  </a:lnTo>
                  <a:cubicBezTo>
                    <a:pt x="2324" y="2193"/>
                    <a:pt x="2446" y="2071"/>
                    <a:pt x="2446" y="1899"/>
                  </a:cubicBezTo>
                  <a:lnTo>
                    <a:pt x="2446" y="295"/>
                  </a:lnTo>
                  <a:cubicBezTo>
                    <a:pt x="2446" y="123"/>
                    <a:pt x="2324" y="1"/>
                    <a:pt x="215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5678300" y="3862250"/>
              <a:ext cx="61425" cy="54850"/>
            </a:xfrm>
            <a:custGeom>
              <a:avLst/>
              <a:gdLst/>
              <a:ahLst/>
              <a:cxnLst/>
              <a:rect l="l" t="t" r="r" b="b"/>
              <a:pathLst>
                <a:path w="2457" h="2194" extrusionOk="0">
                  <a:moveTo>
                    <a:pt x="1908" y="549"/>
                  </a:moveTo>
                  <a:lnTo>
                    <a:pt x="1908" y="1604"/>
                  </a:lnTo>
                  <a:lnTo>
                    <a:pt x="589" y="1604"/>
                  </a:lnTo>
                  <a:lnTo>
                    <a:pt x="589" y="549"/>
                  </a:lnTo>
                  <a:close/>
                  <a:moveTo>
                    <a:pt x="295" y="1"/>
                  </a:moveTo>
                  <a:cubicBezTo>
                    <a:pt x="132" y="1"/>
                    <a:pt x="0" y="123"/>
                    <a:pt x="0" y="295"/>
                  </a:cubicBezTo>
                  <a:lnTo>
                    <a:pt x="0" y="1899"/>
                  </a:lnTo>
                  <a:cubicBezTo>
                    <a:pt x="0" y="2071"/>
                    <a:pt x="132" y="2193"/>
                    <a:pt x="295" y="2193"/>
                  </a:cubicBezTo>
                  <a:lnTo>
                    <a:pt x="2202" y="2193"/>
                  </a:lnTo>
                  <a:cubicBezTo>
                    <a:pt x="2324" y="2193"/>
                    <a:pt x="2456" y="2071"/>
                    <a:pt x="2456" y="1899"/>
                  </a:cubicBezTo>
                  <a:lnTo>
                    <a:pt x="2456" y="295"/>
                  </a:lnTo>
                  <a:cubicBezTo>
                    <a:pt x="2456" y="123"/>
                    <a:pt x="2324" y="1"/>
                    <a:pt x="220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37"/>
          <p:cNvGrpSpPr/>
          <p:nvPr/>
        </p:nvGrpSpPr>
        <p:grpSpPr>
          <a:xfrm>
            <a:off x="1084375" y="3388172"/>
            <a:ext cx="394539" cy="465345"/>
            <a:chOff x="4040850" y="3751125"/>
            <a:chExt cx="301175" cy="355225"/>
          </a:xfrm>
        </p:grpSpPr>
        <p:sp>
          <p:nvSpPr>
            <p:cNvPr id="1678" name="Google Shape;1678;p37"/>
            <p:cNvSpPr/>
            <p:nvPr/>
          </p:nvSpPr>
          <p:spPr>
            <a:xfrm>
              <a:off x="4286175" y="3925950"/>
              <a:ext cx="14750" cy="13475"/>
            </a:xfrm>
            <a:custGeom>
              <a:avLst/>
              <a:gdLst/>
              <a:ahLst/>
              <a:cxnLst/>
              <a:rect l="l" t="t" r="r" b="b"/>
              <a:pathLst>
                <a:path w="590" h="539" extrusionOk="0">
                  <a:moveTo>
                    <a:pt x="275" y="0"/>
                  </a:moveTo>
                  <a:cubicBezTo>
                    <a:pt x="216" y="0"/>
                    <a:pt x="163" y="10"/>
                    <a:pt x="122" y="31"/>
                  </a:cubicBezTo>
                  <a:cubicBezTo>
                    <a:pt x="41" y="112"/>
                    <a:pt x="1" y="244"/>
                    <a:pt x="41" y="366"/>
                  </a:cubicBezTo>
                  <a:cubicBezTo>
                    <a:pt x="82" y="457"/>
                    <a:pt x="163" y="538"/>
                    <a:pt x="295" y="538"/>
                  </a:cubicBezTo>
                  <a:cubicBezTo>
                    <a:pt x="417" y="538"/>
                    <a:pt x="549" y="457"/>
                    <a:pt x="589" y="325"/>
                  </a:cubicBezTo>
                  <a:cubicBezTo>
                    <a:pt x="589" y="203"/>
                    <a:pt x="549" y="71"/>
                    <a:pt x="457" y="31"/>
                  </a:cubicBezTo>
                  <a:cubicBezTo>
                    <a:pt x="396" y="10"/>
                    <a:pt x="333" y="0"/>
                    <a:pt x="275"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4097925" y="3783425"/>
              <a:ext cx="143875" cy="143300"/>
            </a:xfrm>
            <a:custGeom>
              <a:avLst/>
              <a:gdLst/>
              <a:ahLst/>
              <a:cxnLst/>
              <a:rect l="l" t="t" r="r" b="b"/>
              <a:pathLst>
                <a:path w="5755" h="5732" extrusionOk="0">
                  <a:moveTo>
                    <a:pt x="2873" y="657"/>
                  </a:moveTo>
                  <a:lnTo>
                    <a:pt x="4740" y="2474"/>
                  </a:lnTo>
                  <a:lnTo>
                    <a:pt x="1015" y="2474"/>
                  </a:lnTo>
                  <a:lnTo>
                    <a:pt x="2873" y="657"/>
                  </a:lnTo>
                  <a:close/>
                  <a:moveTo>
                    <a:pt x="3258" y="4382"/>
                  </a:moveTo>
                  <a:lnTo>
                    <a:pt x="3258" y="5143"/>
                  </a:lnTo>
                  <a:lnTo>
                    <a:pt x="2497" y="5143"/>
                  </a:lnTo>
                  <a:lnTo>
                    <a:pt x="2497" y="4382"/>
                  </a:lnTo>
                  <a:close/>
                  <a:moveTo>
                    <a:pt x="4608" y="3022"/>
                  </a:moveTo>
                  <a:lnTo>
                    <a:pt x="4608" y="5143"/>
                  </a:lnTo>
                  <a:lnTo>
                    <a:pt x="3806" y="5143"/>
                  </a:lnTo>
                  <a:lnTo>
                    <a:pt x="3806" y="4077"/>
                  </a:lnTo>
                  <a:cubicBezTo>
                    <a:pt x="3806" y="3956"/>
                    <a:pt x="3674" y="3824"/>
                    <a:pt x="3512" y="3824"/>
                  </a:cubicBezTo>
                  <a:lnTo>
                    <a:pt x="2203" y="3824"/>
                  </a:lnTo>
                  <a:cubicBezTo>
                    <a:pt x="2071" y="3824"/>
                    <a:pt x="1949" y="3956"/>
                    <a:pt x="1949" y="4077"/>
                  </a:cubicBezTo>
                  <a:lnTo>
                    <a:pt x="1949" y="5143"/>
                  </a:lnTo>
                  <a:lnTo>
                    <a:pt x="1137" y="5143"/>
                  </a:lnTo>
                  <a:lnTo>
                    <a:pt x="1137" y="3022"/>
                  </a:lnTo>
                  <a:close/>
                  <a:moveTo>
                    <a:pt x="2883" y="0"/>
                  </a:moveTo>
                  <a:cubicBezTo>
                    <a:pt x="2814" y="0"/>
                    <a:pt x="2751" y="23"/>
                    <a:pt x="2710" y="69"/>
                  </a:cubicBezTo>
                  <a:lnTo>
                    <a:pt x="122" y="2555"/>
                  </a:lnTo>
                  <a:cubicBezTo>
                    <a:pt x="41" y="2687"/>
                    <a:pt x="1" y="2860"/>
                    <a:pt x="122" y="2981"/>
                  </a:cubicBezTo>
                  <a:cubicBezTo>
                    <a:pt x="214" y="3022"/>
                    <a:pt x="254" y="3022"/>
                    <a:pt x="335" y="3022"/>
                  </a:cubicBezTo>
                  <a:lnTo>
                    <a:pt x="589" y="3022"/>
                  </a:lnTo>
                  <a:lnTo>
                    <a:pt x="589" y="5437"/>
                  </a:lnTo>
                  <a:cubicBezTo>
                    <a:pt x="589" y="5600"/>
                    <a:pt x="721" y="5732"/>
                    <a:pt x="883" y="5732"/>
                  </a:cubicBezTo>
                  <a:lnTo>
                    <a:pt x="4902" y="5732"/>
                  </a:lnTo>
                  <a:cubicBezTo>
                    <a:pt x="5034" y="5732"/>
                    <a:pt x="5156" y="5600"/>
                    <a:pt x="5156" y="5437"/>
                  </a:cubicBezTo>
                  <a:lnTo>
                    <a:pt x="5156" y="3022"/>
                  </a:lnTo>
                  <a:lnTo>
                    <a:pt x="5450" y="3022"/>
                  </a:lnTo>
                  <a:cubicBezTo>
                    <a:pt x="5501" y="3022"/>
                    <a:pt x="5582" y="3022"/>
                    <a:pt x="5623" y="2981"/>
                  </a:cubicBezTo>
                  <a:cubicBezTo>
                    <a:pt x="5755" y="2860"/>
                    <a:pt x="5755" y="2687"/>
                    <a:pt x="5623" y="2555"/>
                  </a:cubicBezTo>
                  <a:lnTo>
                    <a:pt x="3086" y="69"/>
                  </a:lnTo>
                  <a:cubicBezTo>
                    <a:pt x="3025" y="23"/>
                    <a:pt x="2951" y="0"/>
                    <a:pt x="2883"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4040850" y="3751125"/>
              <a:ext cx="301175" cy="355225"/>
            </a:xfrm>
            <a:custGeom>
              <a:avLst/>
              <a:gdLst/>
              <a:ahLst/>
              <a:cxnLst/>
              <a:rect l="l" t="t" r="r" b="b"/>
              <a:pathLst>
                <a:path w="12047" h="14209" extrusionOk="0">
                  <a:moveTo>
                    <a:pt x="9174" y="549"/>
                  </a:moveTo>
                  <a:cubicBezTo>
                    <a:pt x="9174" y="549"/>
                    <a:pt x="9854" y="853"/>
                    <a:pt x="9814" y="1229"/>
                  </a:cubicBezTo>
                  <a:lnTo>
                    <a:pt x="9814" y="3340"/>
                  </a:lnTo>
                  <a:lnTo>
                    <a:pt x="9854" y="3340"/>
                  </a:lnTo>
                  <a:lnTo>
                    <a:pt x="9854" y="6009"/>
                  </a:lnTo>
                  <a:cubicBezTo>
                    <a:pt x="9854" y="6131"/>
                    <a:pt x="9976" y="6263"/>
                    <a:pt x="10108" y="6263"/>
                  </a:cubicBezTo>
                  <a:cubicBezTo>
                    <a:pt x="10129" y="6268"/>
                    <a:pt x="10150" y="6270"/>
                    <a:pt x="10170" y="6270"/>
                  </a:cubicBezTo>
                  <a:cubicBezTo>
                    <a:pt x="10303" y="6270"/>
                    <a:pt x="10402" y="6159"/>
                    <a:pt x="10402" y="6009"/>
                  </a:cubicBezTo>
                  <a:lnTo>
                    <a:pt x="10402" y="3594"/>
                  </a:lnTo>
                  <a:lnTo>
                    <a:pt x="11498" y="3594"/>
                  </a:lnTo>
                  <a:lnTo>
                    <a:pt x="11498" y="13072"/>
                  </a:lnTo>
                  <a:cubicBezTo>
                    <a:pt x="11498" y="13407"/>
                    <a:pt x="11245" y="13661"/>
                    <a:pt x="10950" y="13661"/>
                  </a:cubicBezTo>
                  <a:cubicBezTo>
                    <a:pt x="10615" y="13661"/>
                    <a:pt x="10402" y="13407"/>
                    <a:pt x="10402" y="13072"/>
                  </a:cubicBezTo>
                  <a:lnTo>
                    <a:pt x="10402" y="8546"/>
                  </a:lnTo>
                  <a:cubicBezTo>
                    <a:pt x="10402" y="8373"/>
                    <a:pt x="10270" y="8252"/>
                    <a:pt x="10149" y="8252"/>
                  </a:cubicBezTo>
                  <a:cubicBezTo>
                    <a:pt x="10126" y="8246"/>
                    <a:pt x="10104" y="8244"/>
                    <a:pt x="10082" y="8244"/>
                  </a:cubicBezTo>
                  <a:cubicBezTo>
                    <a:pt x="9936" y="8244"/>
                    <a:pt x="9814" y="8355"/>
                    <a:pt x="9814" y="8505"/>
                  </a:cubicBezTo>
                  <a:lnTo>
                    <a:pt x="9814" y="13072"/>
                  </a:lnTo>
                  <a:cubicBezTo>
                    <a:pt x="9814" y="13285"/>
                    <a:pt x="9895" y="13488"/>
                    <a:pt x="9976" y="13661"/>
                  </a:cubicBezTo>
                  <a:lnTo>
                    <a:pt x="1015" y="13661"/>
                  </a:lnTo>
                  <a:cubicBezTo>
                    <a:pt x="761" y="13580"/>
                    <a:pt x="548" y="13366"/>
                    <a:pt x="548" y="13072"/>
                  </a:cubicBezTo>
                  <a:lnTo>
                    <a:pt x="548" y="1229"/>
                  </a:lnTo>
                  <a:cubicBezTo>
                    <a:pt x="548" y="853"/>
                    <a:pt x="842" y="549"/>
                    <a:pt x="1228" y="549"/>
                  </a:cubicBezTo>
                  <a:close/>
                  <a:moveTo>
                    <a:pt x="1228" y="1"/>
                  </a:moveTo>
                  <a:cubicBezTo>
                    <a:pt x="548" y="1"/>
                    <a:pt x="0" y="549"/>
                    <a:pt x="0" y="1229"/>
                  </a:cubicBezTo>
                  <a:lnTo>
                    <a:pt x="0" y="13072"/>
                  </a:lnTo>
                  <a:cubicBezTo>
                    <a:pt x="0" y="13620"/>
                    <a:pt x="376" y="14087"/>
                    <a:pt x="883" y="14209"/>
                  </a:cubicBezTo>
                  <a:lnTo>
                    <a:pt x="10950" y="14209"/>
                  </a:lnTo>
                  <a:cubicBezTo>
                    <a:pt x="11590" y="14209"/>
                    <a:pt x="12046" y="13701"/>
                    <a:pt x="12046" y="13072"/>
                  </a:cubicBezTo>
                  <a:lnTo>
                    <a:pt x="12046" y="3340"/>
                  </a:lnTo>
                  <a:cubicBezTo>
                    <a:pt x="12046" y="3177"/>
                    <a:pt x="11925" y="3045"/>
                    <a:pt x="11752" y="3045"/>
                  </a:cubicBezTo>
                  <a:lnTo>
                    <a:pt x="10402" y="3045"/>
                  </a:lnTo>
                  <a:lnTo>
                    <a:pt x="10402" y="1229"/>
                  </a:lnTo>
                  <a:cubicBezTo>
                    <a:pt x="10402" y="549"/>
                    <a:pt x="9854" y="1"/>
                    <a:pt x="9174"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4176075" y="3953100"/>
              <a:ext cx="93125" cy="13725"/>
            </a:xfrm>
            <a:custGeom>
              <a:avLst/>
              <a:gdLst/>
              <a:ahLst/>
              <a:cxnLst/>
              <a:rect l="l" t="t" r="r" b="b"/>
              <a:pathLst>
                <a:path w="3725" h="549" extrusionOk="0">
                  <a:moveTo>
                    <a:pt x="295" y="0"/>
                  </a:moveTo>
                  <a:cubicBezTo>
                    <a:pt x="132" y="0"/>
                    <a:pt x="0" y="173"/>
                    <a:pt x="0" y="335"/>
                  </a:cubicBezTo>
                  <a:cubicBezTo>
                    <a:pt x="41" y="467"/>
                    <a:pt x="173" y="548"/>
                    <a:pt x="295" y="548"/>
                  </a:cubicBezTo>
                  <a:lnTo>
                    <a:pt x="3430" y="548"/>
                  </a:lnTo>
                  <a:cubicBezTo>
                    <a:pt x="3593" y="548"/>
                    <a:pt x="3725" y="426"/>
                    <a:pt x="3725" y="254"/>
                  </a:cubicBezTo>
                  <a:cubicBezTo>
                    <a:pt x="3684" y="81"/>
                    <a:pt x="3552" y="0"/>
                    <a:pt x="343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4176075" y="3984800"/>
              <a:ext cx="93125" cy="13725"/>
            </a:xfrm>
            <a:custGeom>
              <a:avLst/>
              <a:gdLst/>
              <a:ahLst/>
              <a:cxnLst/>
              <a:rect l="l" t="t" r="r" b="b"/>
              <a:pathLst>
                <a:path w="3725" h="549" extrusionOk="0">
                  <a:moveTo>
                    <a:pt x="295" y="1"/>
                  </a:moveTo>
                  <a:cubicBezTo>
                    <a:pt x="132" y="1"/>
                    <a:pt x="0" y="173"/>
                    <a:pt x="0" y="336"/>
                  </a:cubicBezTo>
                  <a:cubicBezTo>
                    <a:pt x="41" y="467"/>
                    <a:pt x="173" y="549"/>
                    <a:pt x="295" y="549"/>
                  </a:cubicBezTo>
                  <a:lnTo>
                    <a:pt x="3430" y="549"/>
                  </a:lnTo>
                  <a:cubicBezTo>
                    <a:pt x="3593" y="549"/>
                    <a:pt x="3725" y="427"/>
                    <a:pt x="3725" y="254"/>
                  </a:cubicBezTo>
                  <a:cubicBezTo>
                    <a:pt x="3684" y="133"/>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4176075" y="4017525"/>
              <a:ext cx="93125" cy="13725"/>
            </a:xfrm>
            <a:custGeom>
              <a:avLst/>
              <a:gdLst/>
              <a:ahLst/>
              <a:cxnLst/>
              <a:rect l="l" t="t" r="r" b="b"/>
              <a:pathLst>
                <a:path w="3725" h="549" extrusionOk="0">
                  <a:moveTo>
                    <a:pt x="295" y="1"/>
                  </a:moveTo>
                  <a:cubicBezTo>
                    <a:pt x="132" y="1"/>
                    <a:pt x="0" y="133"/>
                    <a:pt x="0" y="295"/>
                  </a:cubicBezTo>
                  <a:cubicBezTo>
                    <a:pt x="41" y="427"/>
                    <a:pt x="173" y="549"/>
                    <a:pt x="295" y="549"/>
                  </a:cubicBezTo>
                  <a:lnTo>
                    <a:pt x="3430" y="549"/>
                  </a:lnTo>
                  <a:cubicBezTo>
                    <a:pt x="3593" y="549"/>
                    <a:pt x="3725" y="386"/>
                    <a:pt x="3725" y="214"/>
                  </a:cubicBezTo>
                  <a:cubicBezTo>
                    <a:pt x="3684" y="92"/>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076875" y="4049250"/>
              <a:ext cx="192325" cy="13725"/>
            </a:xfrm>
            <a:custGeom>
              <a:avLst/>
              <a:gdLst/>
              <a:ahLst/>
              <a:cxnLst/>
              <a:rect l="l" t="t" r="r" b="b"/>
              <a:pathLst>
                <a:path w="7693" h="549" extrusionOk="0">
                  <a:moveTo>
                    <a:pt x="295" y="0"/>
                  </a:moveTo>
                  <a:cubicBezTo>
                    <a:pt x="122" y="0"/>
                    <a:pt x="0" y="132"/>
                    <a:pt x="0" y="295"/>
                  </a:cubicBezTo>
                  <a:cubicBezTo>
                    <a:pt x="41" y="467"/>
                    <a:pt x="163" y="548"/>
                    <a:pt x="295" y="548"/>
                  </a:cubicBezTo>
                  <a:lnTo>
                    <a:pt x="7398" y="548"/>
                  </a:lnTo>
                  <a:cubicBezTo>
                    <a:pt x="7561" y="548"/>
                    <a:pt x="7693" y="386"/>
                    <a:pt x="7693" y="213"/>
                  </a:cubicBezTo>
                  <a:cubicBezTo>
                    <a:pt x="7652" y="92"/>
                    <a:pt x="7520" y="0"/>
                    <a:pt x="7398"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4076875" y="3953100"/>
              <a:ext cx="79175" cy="78150"/>
            </a:xfrm>
            <a:custGeom>
              <a:avLst/>
              <a:gdLst/>
              <a:ahLst/>
              <a:cxnLst/>
              <a:rect l="l" t="t" r="r" b="b"/>
              <a:pathLst>
                <a:path w="3167" h="3126" extrusionOk="0">
                  <a:moveTo>
                    <a:pt x="2619" y="548"/>
                  </a:moveTo>
                  <a:lnTo>
                    <a:pt x="2619" y="2578"/>
                  </a:lnTo>
                  <a:lnTo>
                    <a:pt x="548" y="2578"/>
                  </a:lnTo>
                  <a:lnTo>
                    <a:pt x="548" y="548"/>
                  </a:lnTo>
                  <a:close/>
                  <a:moveTo>
                    <a:pt x="295" y="0"/>
                  </a:moveTo>
                  <a:cubicBezTo>
                    <a:pt x="122" y="0"/>
                    <a:pt x="0" y="132"/>
                    <a:pt x="0" y="294"/>
                  </a:cubicBezTo>
                  <a:lnTo>
                    <a:pt x="0" y="2831"/>
                  </a:lnTo>
                  <a:cubicBezTo>
                    <a:pt x="0" y="3004"/>
                    <a:pt x="122" y="3126"/>
                    <a:pt x="295" y="3126"/>
                  </a:cubicBezTo>
                  <a:lnTo>
                    <a:pt x="2872" y="3126"/>
                  </a:lnTo>
                  <a:cubicBezTo>
                    <a:pt x="3045" y="3126"/>
                    <a:pt x="3167" y="3004"/>
                    <a:pt x="3167" y="2831"/>
                  </a:cubicBezTo>
                  <a:lnTo>
                    <a:pt x="3167" y="294"/>
                  </a:lnTo>
                  <a:cubicBezTo>
                    <a:pt x="3167" y="132"/>
                    <a:pt x="3045" y="0"/>
                    <a:pt x="287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37"/>
          <p:cNvGrpSpPr/>
          <p:nvPr/>
        </p:nvGrpSpPr>
        <p:grpSpPr>
          <a:xfrm>
            <a:off x="6678301" y="502525"/>
            <a:ext cx="2906966" cy="4764365"/>
            <a:chOff x="6678301" y="502525"/>
            <a:chExt cx="2906966" cy="4764365"/>
          </a:xfrm>
        </p:grpSpPr>
        <p:grpSp>
          <p:nvGrpSpPr>
            <p:cNvPr id="1687" name="Google Shape;1687;p37"/>
            <p:cNvGrpSpPr/>
            <p:nvPr/>
          </p:nvGrpSpPr>
          <p:grpSpPr>
            <a:xfrm>
              <a:off x="6678301" y="4290119"/>
              <a:ext cx="1312462" cy="976771"/>
              <a:chOff x="5951675" y="3577056"/>
              <a:chExt cx="1387821" cy="1032855"/>
            </a:xfrm>
          </p:grpSpPr>
          <p:sp>
            <p:nvSpPr>
              <p:cNvPr id="1688" name="Google Shape;1688;p3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37"/>
            <p:cNvGrpSpPr/>
            <p:nvPr/>
          </p:nvGrpSpPr>
          <p:grpSpPr>
            <a:xfrm>
              <a:off x="7601086" y="1910212"/>
              <a:ext cx="1984181" cy="3233330"/>
              <a:chOff x="525125" y="1486050"/>
              <a:chExt cx="2124163" cy="3461439"/>
            </a:xfrm>
          </p:grpSpPr>
          <p:sp>
            <p:nvSpPr>
              <p:cNvPr id="1691" name="Google Shape;1691;p3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37"/>
              <p:cNvGrpSpPr/>
              <p:nvPr/>
            </p:nvGrpSpPr>
            <p:grpSpPr>
              <a:xfrm>
                <a:off x="973439" y="2819098"/>
                <a:ext cx="174934" cy="130542"/>
                <a:chOff x="2714005" y="3446776"/>
                <a:chExt cx="330750" cy="246818"/>
              </a:xfrm>
            </p:grpSpPr>
            <p:sp>
              <p:nvSpPr>
                <p:cNvPr id="1726" name="Google Shape;1726;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37"/>
              <p:cNvGrpSpPr/>
              <p:nvPr/>
            </p:nvGrpSpPr>
            <p:grpSpPr>
              <a:xfrm>
                <a:off x="1640414" y="2819098"/>
                <a:ext cx="174934" cy="130542"/>
                <a:chOff x="2714005" y="3446776"/>
                <a:chExt cx="330750" cy="246818"/>
              </a:xfrm>
            </p:grpSpPr>
            <p:sp>
              <p:nvSpPr>
                <p:cNvPr id="1729" name="Google Shape;1729;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1" name="Google Shape;1731;p37"/>
            <p:cNvSpPr/>
            <p:nvPr/>
          </p:nvSpPr>
          <p:spPr>
            <a:xfrm>
              <a:off x="8040900" y="502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(Five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(Five Miles)</a:t>
            </a:r>
            <a:endParaRPr lang="en-US" sz="2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12" y="1244453"/>
            <a:ext cx="4460486" cy="389904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244452"/>
            <a:ext cx="4683514" cy="389904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512" y="1244450"/>
            <a:ext cx="4378714" cy="38243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4449"/>
            <a:ext cx="4683512" cy="389905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3512" y="1244448"/>
            <a:ext cx="4460488" cy="3899051"/>
          </a:xfrm>
          <a:prstGeom prst="rect">
            <a:avLst/>
          </a:prstGeom>
        </p:spPr>
      </p:pic>
    </p:spTree>
    <p:extLst>
      <p:ext uri="{BB962C8B-B14F-4D97-AF65-F5344CB8AC3E}">
        <p14:creationId xmlns:p14="http://schemas.microsoft.com/office/powerpoint/2010/main" val="137676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9"/>
          <p:cNvSpPr txBox="1">
            <a:spLocks noGrp="1"/>
          </p:cNvSpPr>
          <p:nvPr>
            <p:ph type="title"/>
          </p:nvPr>
        </p:nvSpPr>
        <p:spPr>
          <a:xfrm>
            <a:off x="720000" y="356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Convenience (As a Feature)</a:t>
            </a:r>
            <a:endParaRPr dirty="0"/>
          </a:p>
        </p:txBody>
      </p:sp>
      <p:sp>
        <p:nvSpPr>
          <p:cNvPr id="1341" name="Google Shape;1341;p29"/>
          <p:cNvSpPr txBox="1">
            <a:spLocks noGrp="1"/>
          </p:cNvSpPr>
          <p:nvPr>
            <p:ph type="body" idx="1"/>
          </p:nvPr>
        </p:nvSpPr>
        <p:spPr>
          <a:xfrm>
            <a:off x="720000" y="864350"/>
            <a:ext cx="77040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Grocery stores are divided into traditional and non-traditional types, are dependent on their regions, and are occasionally divided between their size, price of goods, or even year-end sales. </a:t>
            </a:r>
            <a:endParaRPr dirty="0"/>
          </a:p>
          <a:p>
            <a:pPr marL="0" lvl="0" indent="0" algn="l" rtl="0">
              <a:spcBef>
                <a:spcPts val="0"/>
              </a:spcBef>
              <a:spcAft>
                <a:spcPts val="0"/>
              </a:spcAft>
              <a:buNone/>
            </a:pPr>
            <a:endParaRPr dirty="0"/>
          </a:p>
        </p:txBody>
      </p:sp>
      <p:graphicFrame>
        <p:nvGraphicFramePr>
          <p:cNvPr id="1342" name="Google Shape;1342;p29"/>
          <p:cNvGraphicFramePr/>
          <p:nvPr>
            <p:extLst>
              <p:ext uri="{D42A27DB-BD31-4B8C-83A1-F6EECF244321}">
                <p14:modId xmlns:p14="http://schemas.microsoft.com/office/powerpoint/2010/main" val="467395973"/>
              </p:ext>
            </p:extLst>
          </p:nvPr>
        </p:nvGraphicFramePr>
        <p:xfrm>
          <a:off x="217010" y="1437050"/>
          <a:ext cx="7224570" cy="3306836"/>
        </p:xfrm>
        <a:graphic>
          <a:graphicData uri="http://schemas.openxmlformats.org/drawingml/2006/table">
            <a:tbl>
              <a:tblPr>
                <a:noFill/>
                <a:tableStyleId>{5BE1C011-1945-49D7-89B2-0DE12A4E9BAA}</a:tableStyleId>
              </a:tblPr>
              <a:tblGrid>
                <a:gridCol w="2145386">
                  <a:extLst>
                    <a:ext uri="{9D8B030D-6E8A-4147-A177-3AD203B41FA5}">
                      <a16:colId xmlns:a16="http://schemas.microsoft.com/office/drawing/2014/main" val="20000"/>
                    </a:ext>
                  </a:extLst>
                </a:gridCol>
                <a:gridCol w="5079184">
                  <a:extLst>
                    <a:ext uri="{9D8B030D-6E8A-4147-A177-3AD203B41FA5}">
                      <a16:colId xmlns:a16="http://schemas.microsoft.com/office/drawing/2014/main" val="1717309157"/>
                    </a:ext>
                  </a:extLst>
                </a:gridCol>
              </a:tblGrid>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Supermarket</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large shop for groceries. It's a full service grocery store that often sells a variety of non-food products as well. Almost always part of a chain (Publix, Harris Teeter, </a:t>
                      </a:r>
                      <a:r>
                        <a:rPr lang="en-US" sz="1000" b="0" i="0" u="none" strike="noStrike" cap="none" dirty="0" err="1" smtClean="0">
                          <a:solidFill>
                            <a:srgbClr val="000000"/>
                          </a:solidFill>
                          <a:effectLst/>
                          <a:latin typeface="Arial"/>
                          <a:ea typeface="Arial"/>
                          <a:cs typeface="Arial"/>
                          <a:sym typeface="Arial"/>
                        </a:rPr>
                        <a:t>Piggly</a:t>
                      </a:r>
                      <a:r>
                        <a:rPr lang="en-US" sz="1000" b="0" i="0" u="none" strike="noStrike" cap="none" dirty="0" smtClean="0">
                          <a:solidFill>
                            <a:srgbClr val="000000"/>
                          </a:solidFill>
                          <a:effectLst/>
                          <a:latin typeface="Arial"/>
                          <a:ea typeface="Arial"/>
                          <a:cs typeface="Arial"/>
                          <a:sym typeface="Arial"/>
                        </a:rPr>
                        <a:t> Wiggly, </a:t>
                      </a:r>
                      <a:r>
                        <a:rPr lang="en-US" sz="1000" b="0" i="0" u="none" strike="noStrike" cap="none" dirty="0" err="1" smtClean="0">
                          <a:solidFill>
                            <a:srgbClr val="000000"/>
                          </a:solidFill>
                          <a:effectLst/>
                          <a:latin typeface="Arial"/>
                          <a:ea typeface="Arial"/>
                          <a:cs typeface="Arial"/>
                          <a:sym typeface="Arial"/>
                        </a:rPr>
                        <a:t>BiLo</a:t>
                      </a:r>
                      <a:r>
                        <a:rPr lang="en-US" sz="1000" b="0" i="0" u="none" strike="noStrike" cap="none" dirty="0" smtClean="0">
                          <a:solidFill>
                            <a:srgbClr val="000000"/>
                          </a:solidFill>
                          <a:effectLst/>
                          <a:latin typeface="Arial"/>
                          <a:ea typeface="Arial"/>
                          <a:cs typeface="Arial"/>
                          <a:sym typeface="Arial"/>
                        </a:rPr>
                        <a:t>, Ingles, Bells, </a:t>
                      </a:r>
                      <a:r>
                        <a:rPr lang="en-US" sz="1000" b="0" i="0" u="none" strike="noStrike" cap="none" dirty="0" err="1" smtClean="0">
                          <a:solidFill>
                            <a:srgbClr val="000000"/>
                          </a:solidFill>
                          <a:effectLst/>
                          <a:latin typeface="Arial"/>
                          <a:ea typeface="Arial"/>
                          <a:cs typeface="Arial"/>
                          <a:sym typeface="Arial"/>
                        </a:rPr>
                        <a:t>Earthfare</a:t>
                      </a:r>
                      <a:r>
                        <a:rPr lang="en-US" sz="1000" b="0" i="0" u="none" strike="noStrike" cap="none" dirty="0" smtClean="0">
                          <a:solidFill>
                            <a:srgbClr val="000000"/>
                          </a:solidFill>
                          <a:effectLst/>
                          <a:latin typeface="Arial"/>
                          <a:ea typeface="Arial"/>
                          <a:cs typeface="Arial"/>
                          <a:sym typeface="Arial"/>
                        </a:rPr>
                        <a:t>).</a:t>
                      </a:r>
                      <a:endParaRPr lang="en-US" sz="1000" u="sng" dirty="0">
                        <a:solidFill>
                          <a:schemeClr val="lt1"/>
                        </a:solidFill>
                        <a:latin typeface="Montserrat Medium"/>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0"/>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Variety</a:t>
                      </a:r>
                      <a:r>
                        <a:rPr lang="en-US" sz="1400" u="sng" baseline="0" dirty="0" smtClean="0">
                          <a:solidFill>
                            <a:schemeClr val="lt1"/>
                          </a:solidFill>
                          <a:latin typeface="Raleway Black"/>
                          <a:ea typeface="Raleway Black"/>
                          <a:cs typeface="Raleway Black"/>
                          <a:sym typeface="Raleway Black"/>
                        </a:rPr>
                        <a:t> </a:t>
                      </a:r>
                      <a:r>
                        <a:rPr lang="en-US" sz="1400" u="sng" dirty="0" smtClean="0">
                          <a:solidFill>
                            <a:schemeClr val="lt1"/>
                          </a:solidFill>
                          <a:latin typeface="Raleway Black"/>
                          <a:ea typeface="Raleway Black"/>
                          <a:cs typeface="Raleway Black"/>
                          <a:sym typeface="Raleway Black"/>
                        </a:rPr>
                        <a:t>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variety store or price-point retailer is a retail shop that sells inexpensive items, usually with a single price point for all items in the store</a:t>
                      </a:r>
                      <a:r>
                        <a:rPr lang="en-US" sz="1000" b="0" i="0" u="none" strike="noStrike" cap="none" baseline="0" dirty="0" smtClean="0">
                          <a:solidFill>
                            <a:srgbClr val="000000"/>
                          </a:solidFill>
                          <a:effectLst/>
                          <a:latin typeface="Arial"/>
                          <a:ea typeface="Arial"/>
                          <a:cs typeface="Arial"/>
                          <a:sym typeface="Arial"/>
                        </a:rPr>
                        <a:t> (Dollar Tree, Family Dollar, Dollar General).</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2"/>
                  </a:ext>
                </a:extLst>
              </a:tr>
              <a:tr h="831445">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Warehouse Club</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membership-retailer hybrid that sells bulk products in a warehouse environment. At least </a:t>
                      </a:r>
                      <a:r>
                        <a:rPr lang="en-US" sz="1000" b="0" i="0" u="none" strike="noStrike" cap="none" dirty="0" smtClean="0">
                          <a:solidFill>
                            <a:srgbClr val="000000"/>
                          </a:solidFill>
                          <a:effectLst/>
                          <a:latin typeface="Arial"/>
                          <a:ea typeface="Arial"/>
                          <a:cs typeface="Arial"/>
                          <a:sym typeface="Arial"/>
                        </a:rPr>
                        <a:t>40% of products devoted to grocery (Costco, Sam’s Club, BJ’s).</a:t>
                      </a:r>
                      <a:endParaRPr lang="en-US" sz="1000" u="sng" dirty="0" smtClean="0">
                        <a:solidFill>
                          <a:schemeClr val="lt1"/>
                        </a:solidFill>
                        <a:latin typeface="Raleway Black"/>
                        <a:ea typeface="Raleway Black"/>
                        <a:cs typeface="Raleway Black"/>
                        <a:sym typeface="Raleway Black"/>
                      </a:endParaRPr>
                    </a:p>
                    <a:p>
                      <a:pPr marL="0" lvl="0" indent="0" algn="ctr" rtl="0">
                        <a:spcBef>
                          <a:spcPts val="0"/>
                        </a:spcBef>
                        <a:spcAft>
                          <a:spcPts val="0"/>
                        </a:spcAft>
                        <a:buNone/>
                      </a:pP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3"/>
                  </a:ext>
                </a:extLst>
              </a:tr>
              <a:tr h="669769">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Supercenter</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food and drug store </a:t>
                      </a:r>
                      <a:r>
                        <a:rPr lang="en-US" sz="1000" b="0" i="0" u="none" strike="noStrike" cap="none" dirty="0" smtClean="0">
                          <a:solidFill>
                            <a:srgbClr val="000000"/>
                          </a:solidFill>
                          <a:effectLst/>
                          <a:latin typeface="Arial"/>
                          <a:ea typeface="Arial"/>
                          <a:cs typeface="Arial"/>
                          <a:sym typeface="Arial"/>
                        </a:rPr>
                        <a:t>combination that sells mass merchandise.</a:t>
                      </a:r>
                      <a:r>
                        <a:rPr lang="en-US" sz="1000" b="0" i="0" u="none" strike="noStrike" cap="none" baseline="0" dirty="0" smtClean="0">
                          <a:solidFill>
                            <a:srgbClr val="000000"/>
                          </a:solidFill>
                          <a:effectLst/>
                          <a:latin typeface="Arial"/>
                          <a:ea typeface="Arial"/>
                          <a:cs typeface="Arial"/>
                          <a:sym typeface="Arial"/>
                        </a:rPr>
                        <a:t> At least </a:t>
                      </a:r>
                      <a:r>
                        <a:rPr lang="en-US" sz="1000" b="0" i="0" u="none" strike="noStrike" cap="none" dirty="0" smtClean="0">
                          <a:solidFill>
                            <a:srgbClr val="000000"/>
                          </a:solidFill>
                          <a:effectLst/>
                          <a:latin typeface="Arial"/>
                          <a:ea typeface="Arial"/>
                          <a:cs typeface="Arial"/>
                          <a:sym typeface="Arial"/>
                        </a:rPr>
                        <a:t>40% of products devoted to grocery</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Target, Walmart).</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4"/>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Convenience 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 limited store that sells variety of general merchandise, including packaged food products</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7-Eleven, Quick Trip.)</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Literature Say?</a:t>
            </a:r>
            <a:endParaRPr lang="en-US" dirty="0"/>
          </a:p>
        </p:txBody>
      </p:sp>
      <p:sp>
        <p:nvSpPr>
          <p:cNvPr id="3" name="Subtitle 2"/>
          <p:cNvSpPr>
            <a:spLocks noGrp="1"/>
          </p:cNvSpPr>
          <p:nvPr>
            <p:ph type="subTitle" idx="1"/>
          </p:nvPr>
        </p:nvSpPr>
        <p:spPr>
          <a:xfrm>
            <a:off x="522884" y="1148175"/>
            <a:ext cx="4108589" cy="418200"/>
          </a:xfrm>
        </p:spPr>
        <p:txBody>
          <a:bodyPr/>
          <a:lstStyle/>
          <a:p>
            <a:r>
              <a:rPr lang="en-US" dirty="0" smtClean="0"/>
              <a:t>Distance is Statistically Significant</a:t>
            </a:r>
            <a:endParaRPr lang="en-US" dirty="0"/>
          </a:p>
        </p:txBody>
      </p:sp>
      <p:sp>
        <p:nvSpPr>
          <p:cNvPr id="4" name="Subtitle 3"/>
          <p:cNvSpPr>
            <a:spLocks noGrp="1"/>
          </p:cNvSpPr>
          <p:nvPr>
            <p:ph type="subTitle" idx="2"/>
          </p:nvPr>
        </p:nvSpPr>
        <p:spPr>
          <a:xfrm>
            <a:off x="794621" y="1566375"/>
            <a:ext cx="3643564" cy="1000800"/>
          </a:xfrm>
        </p:spPr>
        <p:txBody>
          <a:bodyPr/>
          <a:lstStyle/>
          <a:p>
            <a:pPr algn="l">
              <a:buFont typeface="Arial" panose="020B0604020202020204" pitchFamily="34" charset="0"/>
              <a:buChar char="•"/>
            </a:pPr>
            <a:r>
              <a:rPr lang="en-US" dirty="0" smtClean="0"/>
              <a:t>It was consistently shown that, the closer a home was to selected amenities, there was an increase in rental prices. This both applied to higher income households and low income households.  </a:t>
            </a:r>
            <a:endParaRPr lang="en-US" dirty="0"/>
          </a:p>
        </p:txBody>
      </p:sp>
      <p:sp>
        <p:nvSpPr>
          <p:cNvPr id="5" name="Subtitle 4"/>
          <p:cNvSpPr>
            <a:spLocks noGrp="1"/>
          </p:cNvSpPr>
          <p:nvPr>
            <p:ph type="subTitle" idx="3"/>
          </p:nvPr>
        </p:nvSpPr>
        <p:spPr>
          <a:xfrm>
            <a:off x="5053386" y="1566375"/>
            <a:ext cx="3570224" cy="1000800"/>
          </a:xfrm>
        </p:spPr>
        <p:txBody>
          <a:bodyPr/>
          <a:lstStyle/>
          <a:p>
            <a:pPr algn="l">
              <a:buFont typeface="Arial" panose="020B0604020202020204" pitchFamily="34" charset="0"/>
              <a:buChar char="•"/>
            </a:pPr>
            <a:r>
              <a:rPr lang="en-US" dirty="0" smtClean="0"/>
              <a:t>Higher income households are able to change grocery stores more easily, are more able to travel, and are more interested in service availability (EG parking). </a:t>
            </a:r>
            <a:endParaRPr lang="en-US" dirty="0"/>
          </a:p>
        </p:txBody>
      </p:sp>
      <p:sp>
        <p:nvSpPr>
          <p:cNvPr id="6" name="Subtitle 5"/>
          <p:cNvSpPr>
            <a:spLocks noGrp="1"/>
          </p:cNvSpPr>
          <p:nvPr>
            <p:ph type="subTitle" idx="4"/>
          </p:nvPr>
        </p:nvSpPr>
        <p:spPr>
          <a:xfrm>
            <a:off x="2110198" y="3299497"/>
            <a:ext cx="5182699" cy="1000800"/>
          </a:xfrm>
        </p:spPr>
        <p:txBody>
          <a:bodyPr/>
          <a:lstStyle/>
          <a:p>
            <a:pPr algn="l">
              <a:buFont typeface="Arial" panose="020B0604020202020204" pitchFamily="34" charset="0"/>
              <a:buChar char="•"/>
            </a:pPr>
            <a:r>
              <a:rPr lang="en-US" dirty="0" smtClean="0"/>
              <a:t>Considered “revitalization”, even in poor neighborhoods, the development of new grocery stores shows a positive increase in rental prices. This applies most to those houses closest to the new lots. </a:t>
            </a:r>
            <a:endParaRPr lang="en-US" dirty="0"/>
          </a:p>
        </p:txBody>
      </p:sp>
      <p:sp>
        <p:nvSpPr>
          <p:cNvPr id="7" name="Subtitle 6"/>
          <p:cNvSpPr>
            <a:spLocks noGrp="1"/>
          </p:cNvSpPr>
          <p:nvPr>
            <p:ph type="subTitle" idx="5"/>
          </p:nvPr>
        </p:nvSpPr>
        <p:spPr>
          <a:xfrm>
            <a:off x="4724790" y="1144057"/>
            <a:ext cx="4114411" cy="418200"/>
          </a:xfrm>
        </p:spPr>
        <p:txBody>
          <a:bodyPr/>
          <a:lstStyle/>
          <a:p>
            <a:r>
              <a:rPr lang="en-US" dirty="0" smtClean="0"/>
              <a:t>Type of Store Matters</a:t>
            </a:r>
            <a:endParaRPr lang="en-US" dirty="0"/>
          </a:p>
        </p:txBody>
      </p:sp>
      <p:sp>
        <p:nvSpPr>
          <p:cNvPr id="8" name="Subtitle 7"/>
          <p:cNvSpPr>
            <a:spLocks noGrp="1"/>
          </p:cNvSpPr>
          <p:nvPr>
            <p:ph type="subTitle" idx="6"/>
          </p:nvPr>
        </p:nvSpPr>
        <p:spPr>
          <a:xfrm>
            <a:off x="1730690" y="2881297"/>
            <a:ext cx="5682619" cy="418200"/>
          </a:xfrm>
        </p:spPr>
        <p:txBody>
          <a:bodyPr/>
          <a:lstStyle/>
          <a:p>
            <a:r>
              <a:rPr lang="en-US" dirty="0" smtClean="0"/>
              <a:t>Development Trends Spark Rental Price Increase</a:t>
            </a:r>
            <a:endParaRPr lang="en-US" dirty="0"/>
          </a:p>
        </p:txBody>
      </p:sp>
    </p:spTree>
    <p:extLst>
      <p:ext uri="{BB962C8B-B14F-4D97-AF65-F5344CB8AC3E}">
        <p14:creationId xmlns:p14="http://schemas.microsoft.com/office/powerpoint/2010/main" val="286076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cxnSp>
        <p:nvCxnSpPr>
          <p:cNvPr id="1513" name="Google Shape;1513;p3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514" name="Google Shape;1514;p3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15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as a Measurement</a:t>
            </a:r>
            <a:endParaRPr/>
          </a:p>
        </p:txBody>
      </p:sp>
      <p:sp>
        <p:nvSpPr>
          <p:cNvPr id="30" name="Google Shape;1509;p33"/>
          <p:cNvSpPr txBox="1">
            <a:spLocks/>
          </p:cNvSpPr>
          <p:nvPr/>
        </p:nvSpPr>
        <p:spPr>
          <a:xfrm>
            <a:off x="720000" y="1030280"/>
            <a:ext cx="7940161" cy="138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lt1"/>
              </a:buClr>
              <a:buSzPts val="1200"/>
              <a:buFont typeface="Montserrat"/>
              <a:buNone/>
              <a:defRPr sz="1200" b="0" i="0" u="none" strike="noStrike" cap="none">
                <a:solidFill>
                  <a:schemeClr val="lt1"/>
                </a:solidFill>
                <a:latin typeface="Montserrat"/>
                <a:ea typeface="Montserrat"/>
                <a:cs typeface="Montserrat"/>
                <a:sym typeface="Montserrat"/>
              </a:defRPr>
            </a:lvl9pPr>
          </a:lstStyle>
          <a:p>
            <a:pPr marL="228600" indent="-228600" algn="l">
              <a:buFont typeface="Arial" panose="020B0604020202020204" pitchFamily="34" charset="0"/>
              <a:buChar char="●"/>
            </a:pPr>
            <a:r>
              <a:rPr lang="en-US"/>
              <a:t>Because of the variety and quality of features, we will vary whether we use distance, density, or both based on the type of feature being used. </a:t>
            </a:r>
          </a:p>
        </p:txBody>
      </p:sp>
      <p:sp>
        <p:nvSpPr>
          <p:cNvPr id="31" name="Google Shape;1510;p33"/>
          <p:cNvSpPr txBox="1">
            <a:spLocks noGrp="1"/>
          </p:cNvSpPr>
          <p:nvPr>
            <p:ph type="subTitle" idx="1"/>
          </p:nvPr>
        </p:nvSpPr>
        <p:spPr>
          <a:xfrm>
            <a:off x="1379491"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Distance-Based</a:t>
            </a:r>
            <a:endParaRPr dirty="0"/>
          </a:p>
        </p:txBody>
      </p:sp>
      <p:sp>
        <p:nvSpPr>
          <p:cNvPr id="32" name="Google Shape;1509;p33"/>
          <p:cNvSpPr txBox="1">
            <a:spLocks noGrp="1"/>
          </p:cNvSpPr>
          <p:nvPr>
            <p:ph type="subTitle" idx="3"/>
          </p:nvPr>
        </p:nvSpPr>
        <p:spPr>
          <a:xfrm>
            <a:off x="1379491" y="2167062"/>
            <a:ext cx="3076500" cy="1709333"/>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Using sources like Google.api</a:t>
            </a:r>
            <a:r>
              <a:rPr lang="en" dirty="0" smtClean="0"/>
              <a:t>, </a:t>
            </a:r>
            <a:r>
              <a:rPr lang="en-US" dirty="0"/>
              <a:t>Foursquare, </a:t>
            </a:r>
            <a:r>
              <a:rPr lang="en-US" dirty="0" smtClean="0"/>
              <a:t>and </a:t>
            </a:r>
            <a:r>
              <a:rPr lang="en-US" dirty="0" err="1" smtClean="0"/>
              <a:t>OpenStreetMap</a:t>
            </a:r>
            <a:r>
              <a:rPr lang="en-US" dirty="0"/>
              <a:t>,</a:t>
            </a:r>
            <a:r>
              <a:rPr lang="en" dirty="0" smtClean="0"/>
              <a:t> </a:t>
            </a:r>
            <a:r>
              <a:rPr lang="en" dirty="0"/>
              <a:t>we will join geospatial dataset with the rental dataset to find most influential feature influences. As a base, it would be </a:t>
            </a:r>
            <a:r>
              <a:rPr lang="en" dirty="0" smtClean="0"/>
              <a:t>closest *feature* to location given.</a:t>
            </a:r>
          </a:p>
          <a:p>
            <a:pPr marL="171450" indent="-171450">
              <a:buFont typeface="Arial" panose="020B0604020202020204" pitchFamily="34" charset="0"/>
              <a:buChar char="•"/>
            </a:pPr>
            <a:endParaRPr lang="en" dirty="0"/>
          </a:p>
          <a:p>
            <a:pPr marL="171450" indent="-171450">
              <a:buFont typeface="Arial" panose="020B0604020202020204" pitchFamily="34" charset="0"/>
              <a:buChar char="•"/>
            </a:pPr>
            <a:r>
              <a:rPr lang="en" dirty="0" smtClean="0"/>
              <a:t>However, we also have a previous data that gave us set limits of: </a:t>
            </a:r>
            <a:r>
              <a:rPr lang="en-US" dirty="0"/>
              <a:t>0-199.9, 200-399.9, 400-599.9, and 500-800 </a:t>
            </a:r>
            <a:r>
              <a:rPr lang="en-US" dirty="0" smtClean="0"/>
              <a:t>meters. </a:t>
            </a:r>
            <a:r>
              <a:rPr lang="en-US" dirty="0"/>
              <a:t>400-599.9 was </a:t>
            </a:r>
            <a:r>
              <a:rPr lang="en-US" dirty="0" smtClean="0"/>
              <a:t>considered not statistically significant. This should be kept in mind.</a:t>
            </a:r>
            <a:endParaRPr dirty="0"/>
          </a:p>
        </p:txBody>
      </p:sp>
      <p:sp>
        <p:nvSpPr>
          <p:cNvPr id="33" name="Google Shape;1511;p33"/>
          <p:cNvSpPr txBox="1">
            <a:spLocks noGrp="1"/>
          </p:cNvSpPr>
          <p:nvPr>
            <p:ph type="subTitle" idx="2"/>
          </p:nvPr>
        </p:nvSpPr>
        <p:spPr>
          <a:xfrm>
            <a:off x="4687993"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Density-Based</a:t>
            </a:r>
            <a:endParaRPr dirty="0"/>
          </a:p>
        </p:txBody>
      </p:sp>
      <p:sp>
        <p:nvSpPr>
          <p:cNvPr id="34" name="Google Shape;1512;p33"/>
          <p:cNvSpPr txBox="1">
            <a:spLocks noGrp="1"/>
          </p:cNvSpPr>
          <p:nvPr>
            <p:ph type="subTitle" idx="4"/>
          </p:nvPr>
        </p:nvSpPr>
        <p:spPr>
          <a:xfrm>
            <a:off x="4687993" y="2176601"/>
            <a:ext cx="3076500" cy="13749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Essentially the same as the distance-based, except using quantity within a 1 mile radius. We will keep ideally keep the same radius throughout of 1 mile throughout the analysis to ensure features are measured on comparable </a:t>
            </a:r>
            <a:r>
              <a:rPr lang="en" dirty="0" smtClean="0"/>
              <a:t>scales. See previous comments on distance about significance.</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35"/>
          <p:cNvSpPr txBox="1">
            <a:spLocks noGrp="1"/>
          </p:cNvSpPr>
          <p:nvPr>
            <p:ph type="subTitle" idx="2"/>
          </p:nvPr>
        </p:nvSpPr>
        <p:spPr>
          <a:xfrm>
            <a:off x="1478101" y="1684050"/>
            <a:ext cx="2981100" cy="1027800"/>
          </a:xfrm>
          <a:prstGeom prst="rect">
            <a:avLst/>
          </a:prstGeom>
        </p:spPr>
        <p:txBody>
          <a:bodyPr spcFirstLastPara="1" wrap="square" lIns="91425" tIns="91425" rIns="91425" bIns="91425" anchor="t" anchorCtr="0">
            <a:noAutofit/>
          </a:bodyPr>
          <a:lstStyle/>
          <a:p>
            <a:pPr marL="0" indent="0"/>
            <a:r>
              <a:rPr lang="en-US" dirty="0"/>
              <a:t>Capture non-linear relationships and interactions between amenities and rental prices.</a:t>
            </a:r>
          </a:p>
        </p:txBody>
      </p:sp>
      <p:sp>
        <p:nvSpPr>
          <p:cNvPr id="1558" name="Google Shape;1558;p35"/>
          <p:cNvSpPr txBox="1">
            <a:spLocks noGrp="1"/>
          </p:cNvSpPr>
          <p:nvPr>
            <p:ph type="subTitle" idx="3"/>
          </p:nvPr>
        </p:nvSpPr>
        <p:spPr>
          <a:xfrm>
            <a:off x="5219203" y="1684050"/>
            <a:ext cx="2981100" cy="1027800"/>
          </a:xfrm>
          <a:prstGeom prst="rect">
            <a:avLst/>
          </a:prstGeom>
        </p:spPr>
        <p:txBody>
          <a:bodyPr spcFirstLastPara="1" wrap="square" lIns="91425" tIns="91425" rIns="91425" bIns="91425" anchor="t" anchorCtr="0">
            <a:noAutofit/>
          </a:bodyPr>
          <a:lstStyle/>
          <a:p>
            <a:pPr marL="0" indent="0"/>
            <a:r>
              <a:rPr lang="en-US" dirty="0"/>
              <a:t>Like Random Forest, but typically more powerful and faster, especially with large datasets. It also handles missing values and scales well.</a:t>
            </a:r>
          </a:p>
        </p:txBody>
      </p:sp>
      <p:sp>
        <p:nvSpPr>
          <p:cNvPr id="1559" name="Google Shape;1559;p35"/>
          <p:cNvSpPr txBox="1">
            <a:spLocks noGrp="1"/>
          </p:cNvSpPr>
          <p:nvPr>
            <p:ph type="subTitle" idx="4"/>
          </p:nvPr>
        </p:nvSpPr>
        <p:spPr>
          <a:xfrm>
            <a:off x="1478101" y="3284100"/>
            <a:ext cx="2981100" cy="1027800"/>
          </a:xfrm>
          <a:prstGeom prst="rect">
            <a:avLst/>
          </a:prstGeom>
        </p:spPr>
        <p:txBody>
          <a:bodyPr spcFirstLastPara="1" wrap="square" lIns="91425" tIns="91425" rIns="91425" bIns="91425" anchor="t" anchorCtr="0">
            <a:noAutofit/>
          </a:bodyPr>
          <a:lstStyle/>
          <a:p>
            <a:pPr marL="0" indent="0"/>
            <a:r>
              <a:rPr lang="en-US" dirty="0"/>
              <a:t>Seek to understand the linear relationship between rental price and external amenities along with other features.</a:t>
            </a:r>
          </a:p>
        </p:txBody>
      </p:sp>
      <p:sp>
        <p:nvSpPr>
          <p:cNvPr id="1560" name="Google Shape;1560;p35"/>
          <p:cNvSpPr txBox="1">
            <a:spLocks noGrp="1"/>
          </p:cNvSpPr>
          <p:nvPr>
            <p:ph type="subTitle" idx="5"/>
          </p:nvPr>
        </p:nvSpPr>
        <p:spPr>
          <a:xfrm>
            <a:off x="5219203" y="3284100"/>
            <a:ext cx="2981100" cy="1027800"/>
          </a:xfrm>
          <a:prstGeom prst="rect">
            <a:avLst/>
          </a:prstGeom>
        </p:spPr>
        <p:txBody>
          <a:bodyPr spcFirstLastPara="1" wrap="square" lIns="91425" tIns="91425" rIns="91425" bIns="91425" anchor="t" anchorCtr="0">
            <a:noAutofit/>
          </a:bodyPr>
          <a:lstStyle/>
          <a:p>
            <a:pPr marL="0" indent="0"/>
            <a:r>
              <a:rPr lang="en" dirty="0"/>
              <a:t>Useful for capturing complex non-linear effects without requiring explicit interaction terms or feature engineering.</a:t>
            </a:r>
            <a:endParaRPr lang="en-US" dirty="0"/>
          </a:p>
        </p:txBody>
      </p:sp>
      <p:sp>
        <p:nvSpPr>
          <p:cNvPr id="1561" name="Google Shape;156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GUIDING PRINCIPLES</a:t>
            </a:r>
            <a:endParaRPr/>
          </a:p>
        </p:txBody>
      </p:sp>
      <p:sp>
        <p:nvSpPr>
          <p:cNvPr id="1562" name="Google Shape;1562;p35"/>
          <p:cNvSpPr txBox="1">
            <a:spLocks noGrp="1"/>
          </p:cNvSpPr>
          <p:nvPr>
            <p:ph type="subTitle" idx="1"/>
          </p:nvPr>
        </p:nvSpPr>
        <p:spPr>
          <a:xfrm>
            <a:off x="1478100" y="1263175"/>
            <a:ext cx="2981100" cy="500700"/>
          </a:xfrm>
          <a:prstGeom prst="rect">
            <a:avLst/>
          </a:prstGeom>
        </p:spPr>
        <p:txBody>
          <a:bodyPr spcFirstLastPara="1" wrap="square" lIns="91425" tIns="91425" rIns="91425" bIns="91425" anchor="b" anchorCtr="0">
            <a:noAutofit/>
          </a:bodyPr>
          <a:lstStyle/>
          <a:p>
            <a:pPr marL="0" lvl="0" indent="0"/>
            <a:r>
              <a:rPr lang="en" dirty="0"/>
              <a:t>Random Forest</a:t>
            </a:r>
            <a:endParaRPr dirty="0"/>
          </a:p>
        </p:txBody>
      </p:sp>
      <p:sp>
        <p:nvSpPr>
          <p:cNvPr id="1563" name="Google Shape;1563;p35"/>
          <p:cNvSpPr txBox="1">
            <a:spLocks noGrp="1"/>
          </p:cNvSpPr>
          <p:nvPr>
            <p:ph type="subTitle" idx="6"/>
          </p:nvPr>
        </p:nvSpPr>
        <p:spPr>
          <a:xfrm>
            <a:off x="1478100" y="2851429"/>
            <a:ext cx="2981100" cy="500700"/>
          </a:xfrm>
          <a:prstGeom prst="rect">
            <a:avLst/>
          </a:prstGeom>
        </p:spPr>
        <p:txBody>
          <a:bodyPr spcFirstLastPara="1" wrap="square" lIns="91425" tIns="91425" rIns="91425" bIns="91425" anchor="b" anchorCtr="0">
            <a:noAutofit/>
          </a:bodyPr>
          <a:lstStyle/>
          <a:p>
            <a:pPr marL="0" lvl="0" indent="0"/>
            <a:r>
              <a:rPr lang="en-US" dirty="0"/>
              <a:t>Multiple Linear Regression</a:t>
            </a:r>
          </a:p>
        </p:txBody>
      </p:sp>
      <p:sp>
        <p:nvSpPr>
          <p:cNvPr id="1564" name="Google Shape;1564;p35"/>
          <p:cNvSpPr txBox="1">
            <a:spLocks noGrp="1"/>
          </p:cNvSpPr>
          <p:nvPr>
            <p:ph type="subTitle" idx="7"/>
          </p:nvPr>
        </p:nvSpPr>
        <p:spPr>
          <a:xfrm>
            <a:off x="5219201" y="1263175"/>
            <a:ext cx="2981100" cy="500700"/>
          </a:xfrm>
          <a:prstGeom prst="rect">
            <a:avLst/>
          </a:prstGeom>
        </p:spPr>
        <p:txBody>
          <a:bodyPr spcFirstLastPara="1" wrap="square" lIns="91425" tIns="91425" rIns="91425" bIns="91425" anchor="b" anchorCtr="0">
            <a:noAutofit/>
          </a:bodyPr>
          <a:lstStyle/>
          <a:p>
            <a:pPr marL="0" indent="0"/>
            <a:r>
              <a:rPr lang="en" dirty="0"/>
              <a:t>XGBoost</a:t>
            </a:r>
            <a:endParaRPr lang="en-US" dirty="0"/>
          </a:p>
        </p:txBody>
      </p:sp>
      <p:sp>
        <p:nvSpPr>
          <p:cNvPr id="1565" name="Google Shape;1565;p35"/>
          <p:cNvSpPr txBox="1">
            <a:spLocks noGrp="1"/>
          </p:cNvSpPr>
          <p:nvPr>
            <p:ph type="subTitle" idx="8"/>
          </p:nvPr>
        </p:nvSpPr>
        <p:spPr>
          <a:xfrm>
            <a:off x="5219201" y="2851429"/>
            <a:ext cx="2981100" cy="500700"/>
          </a:xfrm>
          <a:prstGeom prst="rect">
            <a:avLst/>
          </a:prstGeom>
        </p:spPr>
        <p:txBody>
          <a:bodyPr spcFirstLastPara="1" wrap="square" lIns="91425" tIns="91425" rIns="91425" bIns="91425" anchor="b" anchorCtr="0">
            <a:noAutofit/>
          </a:bodyPr>
          <a:lstStyle/>
          <a:p>
            <a:pPr marL="0" lvl="0" indent="0"/>
            <a:r>
              <a:rPr lang="en-US" dirty="0"/>
              <a:t>Kernel Ridge Regression</a:t>
            </a:r>
          </a:p>
        </p:txBody>
      </p:sp>
      <p:sp>
        <p:nvSpPr>
          <p:cNvPr id="1566" name="Google Shape;1566;p35"/>
          <p:cNvSpPr/>
          <p:nvPr/>
        </p:nvSpPr>
        <p:spPr>
          <a:xfrm>
            <a:off x="7200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7200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44611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44611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p:cNvSpPr txBox="1"/>
          <p:nvPr/>
        </p:nvSpPr>
        <p:spPr>
          <a:xfrm>
            <a:off x="825190" y="1513525"/>
            <a:ext cx="475786"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1.</a:t>
            </a:r>
          </a:p>
        </p:txBody>
      </p:sp>
      <p:sp>
        <p:nvSpPr>
          <p:cNvPr id="39" name="TextBox 38"/>
          <p:cNvSpPr txBox="1"/>
          <p:nvPr/>
        </p:nvSpPr>
        <p:spPr>
          <a:xfrm>
            <a:off x="4525109" y="1534940"/>
            <a:ext cx="617892"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2.</a:t>
            </a:r>
          </a:p>
        </p:txBody>
      </p:sp>
      <p:sp>
        <p:nvSpPr>
          <p:cNvPr id="40" name="TextBox 39"/>
          <p:cNvSpPr txBox="1"/>
          <p:nvPr/>
        </p:nvSpPr>
        <p:spPr>
          <a:xfrm>
            <a:off x="822965" y="3111165"/>
            <a:ext cx="475786"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3.</a:t>
            </a:r>
          </a:p>
        </p:txBody>
      </p:sp>
      <p:sp>
        <p:nvSpPr>
          <p:cNvPr id="41" name="TextBox 40"/>
          <p:cNvSpPr txBox="1"/>
          <p:nvPr/>
        </p:nvSpPr>
        <p:spPr>
          <a:xfrm>
            <a:off x="4525108" y="3111165"/>
            <a:ext cx="617892"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700" b="0" dirty="0" smtClean="0">
                <a:solidFill>
                  <a:schemeClr val="dk1"/>
                </a:solidFill>
                <a:latin typeface="Raleway Black"/>
                <a:ea typeface="Raleway Black"/>
                <a:cs typeface="Raleway Black"/>
                <a:sym typeface="Raleway Black"/>
              </a:rPr>
              <a:t>ROADMAP</a:t>
            </a:r>
            <a:endParaRPr sz="2700" b="0" dirty="0">
              <a:solidFill>
                <a:schemeClr val="dk1"/>
              </a:solidFill>
              <a:latin typeface="Raleway Black"/>
              <a:ea typeface="Raleway Black"/>
              <a:cs typeface="Raleway Black"/>
              <a:sym typeface="Raleway Black"/>
            </a:endParaRPr>
          </a:p>
        </p:txBody>
      </p:sp>
      <p:graphicFrame>
        <p:nvGraphicFramePr>
          <p:cNvPr id="4" name="Google Shape;1900;p43"/>
          <p:cNvGraphicFramePr/>
          <p:nvPr>
            <p:extLst>
              <p:ext uri="{D42A27DB-BD31-4B8C-83A1-F6EECF244321}">
                <p14:modId xmlns:p14="http://schemas.microsoft.com/office/powerpoint/2010/main" val="1432650860"/>
              </p:ext>
            </p:extLst>
          </p:nvPr>
        </p:nvGraphicFramePr>
        <p:xfrm>
          <a:off x="726875" y="1051488"/>
          <a:ext cx="7956208" cy="3220350"/>
        </p:xfrm>
        <a:graphic>
          <a:graphicData uri="http://schemas.openxmlformats.org/drawingml/2006/table">
            <a:tbl>
              <a:tblPr>
                <a:noFill/>
                <a:tableStyleId>{3332D64C-8942-42BA-92D0-258D979DEA1F}</a:tableStyleId>
              </a:tblPr>
              <a:tblGrid>
                <a:gridCol w="3236082">
                  <a:extLst>
                    <a:ext uri="{9D8B030D-6E8A-4147-A177-3AD203B41FA5}">
                      <a16:colId xmlns:a16="http://schemas.microsoft.com/office/drawing/2014/main" val="20000"/>
                    </a:ext>
                  </a:extLst>
                </a:gridCol>
                <a:gridCol w="4720126">
                  <a:extLst>
                    <a:ext uri="{9D8B030D-6E8A-4147-A177-3AD203B41FA5}">
                      <a16:colId xmlns:a16="http://schemas.microsoft.com/office/drawing/2014/main" val="20001"/>
                    </a:ext>
                  </a:extLst>
                </a:gridCol>
              </a:tblGrid>
              <a:tr h="441850">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WEEK</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OBJECTIVE</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ONE: Design and Data Gathering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Finalize </a:t>
                      </a:r>
                      <a:r>
                        <a:rPr lang="en" sz="1000" dirty="0">
                          <a:solidFill>
                            <a:schemeClr val="dk1"/>
                          </a:solidFill>
                          <a:latin typeface="Montserrat"/>
                          <a:ea typeface="Montserrat"/>
                          <a:cs typeface="Montserrat"/>
                        </a:rPr>
                        <a:t>project proposal</a:t>
                      </a:r>
                      <a:r>
                        <a:rPr lang="en" sz="1000" dirty="0">
                          <a:solidFill>
                            <a:schemeClr val="dk1"/>
                          </a:solidFill>
                          <a:latin typeface="Montserrat"/>
                          <a:ea typeface="Montserrat"/>
                          <a:cs typeface="Montserrat"/>
                          <a:sym typeface="Montserrat"/>
                        </a:rPr>
                        <a:t> based</a:t>
                      </a:r>
                      <a:r>
                        <a:rPr lang="en" sz="1000" baseline="0" dirty="0">
                          <a:solidFill>
                            <a:schemeClr val="dk1"/>
                          </a:solidFill>
                          <a:latin typeface="Montserrat"/>
                          <a:ea typeface="Montserrat"/>
                          <a:cs typeface="Montserrat"/>
                          <a:sym typeface="Montserrat"/>
                        </a:rPr>
                        <a:t> on Week Zero’s discussions</a:t>
                      </a:r>
                      <a:r>
                        <a:rPr lang="en" sz="1000" dirty="0">
                          <a:solidFill>
                            <a:schemeClr val="dk1"/>
                          </a:solidFill>
                          <a:latin typeface="Montserrat"/>
                          <a:ea typeface="Montserrat"/>
                          <a:cs typeface="Montserrat"/>
                          <a:sym typeface="Montserrat"/>
                        </a:rPr>
                        <a:t>;</a:t>
                      </a:r>
                      <a:r>
                        <a:rPr lang="en" sz="1000" baseline="0" dirty="0">
                          <a:solidFill>
                            <a:schemeClr val="dk1"/>
                          </a:solidFill>
                          <a:latin typeface="Montserrat"/>
                          <a:ea typeface="Montserrat"/>
                          <a:cs typeface="Montserrat"/>
                          <a:sym typeface="Montserrat"/>
                        </a:rPr>
                        <a:t> begin data </a:t>
                      </a:r>
                      <a:r>
                        <a:rPr lang="en" sz="1000" baseline="0" dirty="0">
                          <a:solidFill>
                            <a:schemeClr val="dk1"/>
                          </a:solidFill>
                          <a:latin typeface="Montserrat"/>
                          <a:ea typeface="Montserrat"/>
                          <a:cs typeface="Montserrat"/>
                        </a:rPr>
                        <a:t>collection</a:t>
                      </a:r>
                      <a:r>
                        <a:rPr lang="en"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TWO: Extract, Transform, and Load</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Finalize</a:t>
                      </a:r>
                      <a:r>
                        <a:rPr lang="en" sz="1000" baseline="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 geospatial data</a:t>
                      </a:r>
                      <a:r>
                        <a:rPr lang="en" sz="1000" baseline="0">
                          <a:solidFill>
                            <a:schemeClr val="dk1"/>
                          </a:solidFill>
                          <a:latin typeface="Montserrat"/>
                          <a:ea typeface="Montserrat"/>
                          <a:cs typeface="Montserrat"/>
                          <a:sym typeface="Montserrat"/>
                        </a:rPr>
                        <a:t> set that can be merged for machine learning; begin creating models.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THREE:</a:t>
                      </a:r>
                      <a:r>
                        <a:rPr lang="en" sz="1000" baseline="0">
                          <a:solidFill>
                            <a:schemeClr val="dk1"/>
                          </a:solidFill>
                          <a:latin typeface="Montserrat"/>
                          <a:ea typeface="Montserrat"/>
                          <a:cs typeface="Montserrat"/>
                          <a:sym typeface="Montserrat"/>
                        </a:rPr>
                        <a:t> Modeling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dirty="0">
                          <a:solidFill>
                            <a:schemeClr val="dk1"/>
                          </a:solidFill>
                          <a:latin typeface="Montserrat"/>
                          <a:ea typeface="Montserrat"/>
                          <a:cs typeface="Montserrat"/>
                        </a:rPr>
                        <a:t>Begin</a:t>
                      </a:r>
                      <a:r>
                        <a:rPr lang="en-US" sz="1000" baseline="0" dirty="0">
                          <a:solidFill>
                            <a:schemeClr val="dk1"/>
                          </a:solidFill>
                          <a:latin typeface="Montserrat"/>
                          <a:ea typeface="Montserrat"/>
                          <a:cs typeface="Montserrat"/>
                          <a:sym typeface="Montserrat"/>
                        </a:rPr>
                        <a:t> Modeling, </a:t>
                      </a:r>
                      <a:r>
                        <a:rPr lang="en-US" sz="1000" baseline="0" dirty="0">
                          <a:solidFill>
                            <a:schemeClr val="dk1"/>
                          </a:solidFill>
                          <a:latin typeface="Montserrat"/>
                          <a:ea typeface="Montserrat"/>
                          <a:cs typeface="Montserrat"/>
                        </a:rPr>
                        <a:t>present initial findings or ”Minimum</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Viable</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Product</a:t>
                      </a:r>
                      <a:r>
                        <a:rPr lang="en-US"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FOUR: Refine</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baseline="0">
                          <a:solidFill>
                            <a:schemeClr val="dk1"/>
                          </a:solidFill>
                          <a:latin typeface="Montserrat"/>
                          <a:ea typeface="Montserrat"/>
                          <a:cs typeface="Montserrat"/>
                        </a:rPr>
                        <a:t>Refine</a:t>
                      </a:r>
                      <a:r>
                        <a:rPr lang="en-US" sz="1000" baseline="0">
                          <a:solidFill>
                            <a:schemeClr val="dk1"/>
                          </a:solidFill>
                          <a:latin typeface="Montserrat"/>
                          <a:ea typeface="Montserrat"/>
                          <a:cs typeface="Montserrat"/>
                          <a:sym typeface="Montserrat"/>
                        </a:rPr>
                        <a:t> MVP </a:t>
                      </a:r>
                      <a:r>
                        <a:rPr lang="en-US" sz="1000" baseline="0">
                          <a:solidFill>
                            <a:schemeClr val="dk1"/>
                          </a:solidFill>
                          <a:latin typeface="Montserrat"/>
                        </a:rPr>
                        <a:t>based</a:t>
                      </a:r>
                      <a:r>
                        <a:rPr lang="en-US" sz="1000" baseline="0">
                          <a:solidFill>
                            <a:schemeClr val="dk1"/>
                          </a:solidFill>
                          <a:latin typeface="Montserrat"/>
                          <a:ea typeface="Montserrat"/>
                          <a:cs typeface="Montserrat"/>
                          <a:sym typeface="Montserrat"/>
                        </a:rPr>
                        <a:t> on feedback</a:t>
                      </a:r>
                      <a:r>
                        <a:rPr lang="en-US" sz="1000" baseline="0">
                          <a:solidFill>
                            <a:schemeClr val="dk1"/>
                          </a:solidFill>
                          <a:latin typeface="Montserrat"/>
                          <a:ea typeface="Montserrat"/>
                          <a:cs typeface="Montserrat"/>
                        </a:rPr>
                        <a:t> and draft summary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FIVE: Finalize Findings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Summarize findings in Capstone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SIX:</a:t>
                      </a:r>
                      <a:r>
                        <a:rPr lang="en" sz="1000" baseline="0" dirty="0">
                          <a:solidFill>
                            <a:schemeClr val="dk1"/>
                          </a:solidFill>
                          <a:latin typeface="Montserrat"/>
                          <a:ea typeface="Montserrat"/>
                          <a:cs typeface="Montserrat"/>
                          <a:sym typeface="Montserrat"/>
                        </a:rPr>
                        <a:t> *</a:t>
                      </a:r>
                      <a:r>
                        <a:rPr lang="en" sz="1000" i="1" baseline="0" dirty="0">
                          <a:solidFill>
                            <a:schemeClr val="dk1"/>
                          </a:solidFill>
                          <a:latin typeface="Montserrat"/>
                          <a:ea typeface="Montserrat"/>
                          <a:cs typeface="Montserrat"/>
                        </a:rPr>
                        <a:t>Buffer</a:t>
                      </a:r>
                      <a:r>
                        <a:rPr lang="en" sz="1000" i="1"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Unknown if needed for</a:t>
                      </a:r>
                      <a:r>
                        <a:rPr lang="en" sz="1000" baseline="0" dirty="0">
                          <a:solidFill>
                            <a:schemeClr val="dk1"/>
                          </a:solidFill>
                          <a:latin typeface="Montserrat"/>
                          <a:ea typeface="Montserrat"/>
                          <a:cs typeface="Montserrat"/>
                          <a:sym typeface="Montserrat"/>
                        </a:rPr>
                        <a:t> more time with modeling and/or Capstone paper</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2574114"/>
              </p:ext>
            </p:extLst>
          </p:nvPr>
        </p:nvGraphicFramePr>
        <p:xfrm>
          <a:off x="341970" y="132962"/>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a:t>
                      </a:r>
                      <a:r>
                        <a:rPr lang="en-US" baseline="0" dirty="0" smtClean="0"/>
                        <a:t> Score Comparison for Distance,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0.6408</a:t>
                      </a:r>
                      <a:r>
                        <a:rPr lang="en-US" dirty="0" smtClean="0"/>
                        <a:t> (0.5676)</a:t>
                      </a:r>
                      <a:endParaRPr lang="en-US" u="none" dirty="0"/>
                    </a:p>
                  </a:txBody>
                  <a:tcPr>
                    <a:solidFill>
                      <a:schemeClr val="accent6"/>
                    </a:solidFill>
                  </a:tcPr>
                </a:tc>
                <a:tc>
                  <a:txBody>
                    <a:bodyPr/>
                    <a:lstStyle/>
                    <a:p>
                      <a:r>
                        <a:rPr lang="en-US" b="1" dirty="0" smtClean="0"/>
                        <a:t>296165.2733</a:t>
                      </a:r>
                      <a:r>
                        <a:rPr lang="en-US" dirty="0" smtClean="0"/>
                        <a:t> (360701.0136)</a:t>
                      </a:r>
                      <a:endParaRPr lang="en-US" b="1" u="none" dirty="0"/>
                    </a:p>
                  </a:txBody>
                  <a:tcPr>
                    <a:solidFill>
                      <a:schemeClr val="accent6"/>
                    </a:solidFill>
                  </a:tcPr>
                </a:tc>
                <a:tc>
                  <a:txBody>
                    <a:bodyPr/>
                    <a:lstStyle/>
                    <a:p>
                      <a:r>
                        <a:rPr lang="en-US" b="1" dirty="0" smtClean="0"/>
                        <a:t>544.2107 </a:t>
                      </a:r>
                      <a:r>
                        <a:rPr lang="en-US" dirty="0" smtClean="0"/>
                        <a:t>(600.5839)</a:t>
                      </a:r>
                      <a:endParaRPr lang="en-US" b="1" u="none" dirty="0"/>
                    </a:p>
                  </a:txBody>
                  <a:tcPr>
                    <a:solidFill>
                      <a:schemeClr val="accent6"/>
                    </a:solidFill>
                  </a:tcPr>
                </a:tc>
                <a:tc>
                  <a:txBody>
                    <a:bodyPr/>
                    <a:lstStyle/>
                    <a:p>
                      <a:r>
                        <a:rPr lang="en-US" b="1" dirty="0" smtClean="0"/>
                        <a:t>0.1435</a:t>
                      </a:r>
                      <a:r>
                        <a:rPr lang="en-US" dirty="0" smtClean="0"/>
                        <a:t> (0.1536)</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dirty="0" smtClean="0"/>
                        <a:t>Random Forest</a:t>
                      </a:r>
                      <a:endParaRPr lang="en-US" dirty="0"/>
                    </a:p>
                  </a:txBody>
                  <a:tcPr>
                    <a:solidFill>
                      <a:schemeClr val="accent6"/>
                    </a:solidFill>
                  </a:tcPr>
                </a:tc>
                <a:tc>
                  <a:txBody>
                    <a:bodyPr/>
                    <a:lstStyle/>
                    <a:p>
                      <a:r>
                        <a:rPr lang="en-US" b="1" dirty="0" smtClean="0"/>
                        <a:t>0.6006</a:t>
                      </a:r>
                      <a:r>
                        <a:rPr lang="en-US" dirty="0" smtClean="0"/>
                        <a:t> (0.4967)</a:t>
                      </a:r>
                      <a:endParaRPr lang="en-US" dirty="0"/>
                    </a:p>
                  </a:txBody>
                  <a:tcPr>
                    <a:solidFill>
                      <a:schemeClr val="accent6"/>
                    </a:solidFill>
                  </a:tcPr>
                </a:tc>
                <a:tc>
                  <a:txBody>
                    <a:bodyPr/>
                    <a:lstStyle/>
                    <a:p>
                      <a:r>
                        <a:rPr lang="en-US" b="1" dirty="0" smtClean="0"/>
                        <a:t>329276.6278</a:t>
                      </a:r>
                      <a:r>
                        <a:rPr lang="en-US" dirty="0" smtClean="0"/>
                        <a:t> (419874.5748)</a:t>
                      </a:r>
                      <a:endParaRPr lang="en-US" b="1" dirty="0"/>
                    </a:p>
                  </a:txBody>
                  <a:tcPr>
                    <a:solidFill>
                      <a:schemeClr val="accent6"/>
                    </a:solidFill>
                  </a:tcPr>
                </a:tc>
                <a:tc>
                  <a:txBody>
                    <a:bodyPr/>
                    <a:lstStyle/>
                    <a:p>
                      <a:r>
                        <a:rPr lang="en-US" b="1" dirty="0" smtClean="0"/>
                        <a:t>573.8263 </a:t>
                      </a:r>
                      <a:r>
                        <a:rPr lang="en-US" dirty="0" smtClean="0"/>
                        <a:t>(647.9773)</a:t>
                      </a:r>
                      <a:endParaRPr lang="en-US" b="1" dirty="0"/>
                    </a:p>
                  </a:txBody>
                  <a:tcPr>
                    <a:solidFill>
                      <a:schemeClr val="accent6"/>
                    </a:solidFill>
                  </a:tcPr>
                </a:tc>
                <a:tc>
                  <a:txBody>
                    <a:bodyPr/>
                    <a:lstStyle/>
                    <a:p>
                      <a:r>
                        <a:rPr lang="en-US" b="1" dirty="0" smtClean="0"/>
                        <a:t>0.1558</a:t>
                      </a:r>
                      <a:r>
                        <a:rPr lang="en-US" dirty="0" smtClean="0"/>
                        <a:t> (0.1641)</a:t>
                      </a:r>
                      <a:endParaRPr lang="en-US" b="1" dirty="0"/>
                    </a:p>
                  </a:txBody>
                  <a:tcPr>
                    <a:solidFill>
                      <a:schemeClr val="accent6"/>
                    </a:solidFill>
                  </a:tcPr>
                </a:tc>
                <a:extLst>
                  <a:ext uri="{0D108BD9-81ED-4DB2-BD59-A6C34878D82A}">
                    <a16:rowId xmlns:a16="http://schemas.microsoft.com/office/drawing/2014/main" val="195095393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7540032"/>
              </p:ext>
            </p:extLst>
          </p:nvPr>
        </p:nvGraphicFramePr>
        <p:xfrm>
          <a:off x="341970" y="2205602"/>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2:</a:t>
                      </a:r>
                      <a:r>
                        <a:rPr lang="en-US" baseline="0" dirty="0" smtClean="0"/>
                        <a:t> Score Comparison for Distance,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0.5577</a:t>
                      </a:r>
                      <a:endParaRPr lang="en-US" b="1" u="none" dirty="0"/>
                    </a:p>
                  </a:txBody>
                  <a:tcPr>
                    <a:solidFill>
                      <a:schemeClr val="accent6"/>
                    </a:solidFill>
                  </a:tcPr>
                </a:tc>
                <a:tc>
                  <a:txBody>
                    <a:bodyPr/>
                    <a:lstStyle/>
                    <a:p>
                      <a:r>
                        <a:rPr lang="en-US" dirty="0" smtClean="0"/>
                        <a:t>377794.2855</a:t>
                      </a:r>
                      <a:endParaRPr lang="en-US" u="none" dirty="0"/>
                    </a:p>
                  </a:txBody>
                  <a:tcPr>
                    <a:solidFill>
                      <a:schemeClr val="accent6"/>
                    </a:solidFill>
                  </a:tcPr>
                </a:tc>
                <a:tc>
                  <a:txBody>
                    <a:bodyPr/>
                    <a:lstStyle/>
                    <a:p>
                      <a:r>
                        <a:rPr lang="en-US" dirty="0" smtClean="0"/>
                        <a:t>614.6497</a:t>
                      </a:r>
                      <a:endParaRPr lang="en-US" u="none" dirty="0"/>
                    </a:p>
                  </a:txBody>
                  <a:tcPr>
                    <a:solidFill>
                      <a:schemeClr val="accent6"/>
                    </a:solidFill>
                  </a:tcPr>
                </a:tc>
                <a:tc>
                  <a:txBody>
                    <a:bodyPr/>
                    <a:lstStyle/>
                    <a:p>
                      <a:r>
                        <a:rPr lang="en-US" dirty="0" smtClean="0"/>
                        <a:t>0.1554</a:t>
                      </a:r>
                      <a:endParaRPr lang="en-US" u="none"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dirty="0" smtClean="0"/>
                        <a:t>Random Forest</a:t>
                      </a:r>
                      <a:endParaRPr lang="en-US" dirty="0"/>
                    </a:p>
                  </a:txBody>
                  <a:tcPr>
                    <a:solidFill>
                      <a:schemeClr val="accent6"/>
                    </a:solidFill>
                  </a:tcPr>
                </a:tc>
                <a:tc>
                  <a:txBody>
                    <a:bodyPr/>
                    <a:lstStyle/>
                    <a:p>
                      <a:r>
                        <a:rPr lang="en-US" dirty="0" smtClean="0"/>
                        <a:t>0.5082</a:t>
                      </a:r>
                      <a:endParaRPr lang="en-US" b="1" dirty="0"/>
                    </a:p>
                  </a:txBody>
                  <a:tcPr>
                    <a:solidFill>
                      <a:schemeClr val="accent6"/>
                    </a:solidFill>
                  </a:tcPr>
                </a:tc>
                <a:tc>
                  <a:txBody>
                    <a:bodyPr/>
                    <a:lstStyle/>
                    <a:p>
                      <a:r>
                        <a:rPr lang="en-US" dirty="0" smtClean="0"/>
                        <a:t>420034.1152</a:t>
                      </a:r>
                      <a:endParaRPr lang="en-US" dirty="0"/>
                    </a:p>
                  </a:txBody>
                  <a:tcPr>
                    <a:solidFill>
                      <a:schemeClr val="accent6"/>
                    </a:solidFill>
                  </a:tcPr>
                </a:tc>
                <a:tc>
                  <a:txBody>
                    <a:bodyPr/>
                    <a:lstStyle/>
                    <a:p>
                      <a:r>
                        <a:rPr lang="en-US" dirty="0" smtClean="0"/>
                        <a:t>648.1004</a:t>
                      </a:r>
                      <a:endParaRPr lang="en-US" dirty="0"/>
                    </a:p>
                  </a:txBody>
                  <a:tcPr>
                    <a:solidFill>
                      <a:schemeClr val="accent6"/>
                    </a:solidFill>
                  </a:tcPr>
                </a:tc>
                <a:tc>
                  <a:txBody>
                    <a:bodyPr/>
                    <a:lstStyle/>
                    <a:p>
                      <a:r>
                        <a:rPr lang="en-US" dirty="0" smtClean="0"/>
                        <a:t>0.1689</a:t>
                      </a:r>
                      <a:endParaRPr lang="en-US" dirty="0"/>
                    </a:p>
                  </a:txBody>
                  <a:tcPr>
                    <a:solidFill>
                      <a:schemeClr val="accent6"/>
                    </a:solidFill>
                  </a:tcPr>
                </a:tc>
                <a:extLst>
                  <a:ext uri="{0D108BD9-81ED-4DB2-BD59-A6C34878D82A}">
                    <a16:rowId xmlns:a16="http://schemas.microsoft.com/office/drawing/2014/main" val="1950953938"/>
                  </a:ext>
                </a:extLst>
              </a:tr>
            </a:tbl>
          </a:graphicData>
        </a:graphic>
      </p:graphicFrame>
    </p:spTree>
    <p:extLst>
      <p:ext uri="{BB962C8B-B14F-4D97-AF65-F5344CB8AC3E}">
        <p14:creationId xmlns:p14="http://schemas.microsoft.com/office/powerpoint/2010/main" val="3139801689"/>
      </p:ext>
    </p:extLst>
  </p:cSld>
  <p:clrMapOvr>
    <a:masterClrMapping/>
  </p:clrMapOvr>
</p:sld>
</file>

<file path=ppt/theme/theme1.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1813</TotalTime>
  <Words>3062</Words>
  <Application>Microsoft Office PowerPoint</Application>
  <PresentationFormat>On-screen Show (16:9)</PresentationFormat>
  <Paragraphs>505</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Bebas Neue</vt:lpstr>
      <vt:lpstr>Lucida Calligraphy</vt:lpstr>
      <vt:lpstr>Montserrat</vt:lpstr>
      <vt:lpstr>Montserrat Medium</vt:lpstr>
      <vt:lpstr>Raleway</vt:lpstr>
      <vt:lpstr>Raleway Black</vt:lpstr>
      <vt:lpstr>Raleway ExtraBold</vt:lpstr>
      <vt:lpstr>Rental Housing Marketing Plan by Slidesgo</vt:lpstr>
      <vt:lpstr>The Convenience Factor: Residential Valuation Using Machine Learning</vt:lpstr>
      <vt:lpstr>PowerPoint Presentation</vt:lpstr>
      <vt:lpstr>How do external amenities impact rental prices on Build-to-Rent and Single/Multi Family Rental Homes?</vt:lpstr>
      <vt:lpstr>Convenience (As a Feature)</vt:lpstr>
      <vt:lpstr>What Does the Literature Say?</vt:lpstr>
      <vt:lpstr>Features as a Measurement</vt:lpstr>
      <vt:lpstr>OUR GUIDING PRINCIPLES</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MLR: Distance</vt:lpstr>
      <vt:lpstr>MLR: Baseline</vt:lpstr>
      <vt:lpstr>Random Forest: Distance</vt:lpstr>
      <vt:lpstr>Random Forest: Distance</vt:lpstr>
      <vt:lpstr>Random Forest: Distance, Partial Dependency Display</vt:lpstr>
      <vt:lpstr>Random Forest: Distance, Partial Dependency Display</vt:lpstr>
      <vt:lpstr>PowerPoint Presentation</vt:lpstr>
      <vt:lpstr>Random Forest: Density</vt:lpstr>
      <vt:lpstr>XGBoost: Density</vt:lpstr>
      <vt:lpstr>Random Forest: Density, Partial Dependency Display (One Mile)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Convenience Factor: Residential Valuation Using Machine Learning</dc:title>
  <cp:lastModifiedBy>Daniel Immediato</cp:lastModifiedBy>
  <cp:revision>168</cp:revision>
  <dcterms:modified xsi:type="dcterms:W3CDTF">2024-11-12T04:55:05Z</dcterms:modified>
</cp:coreProperties>
</file>